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notesMasters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9fd6e5932034d9c" /><Relationship Type="http://schemas.openxmlformats.org/officeDocument/2006/relationships/extended-properties" Target="/docProps/app.xml" Id="R6ad41e491e4d4df4" /><Relationship Type="http://schemas.openxmlformats.org/officeDocument/2006/relationships/officeDocument" Target="/ppt/presentation.xml" Id="Rf0db9bed00dd4db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e2430c6d6e0467c"/>
  </p:sldMasterIdLst>
  <p:notesMasterIdLst>
    <p:notesMasterId xmlns:r="http://schemas.openxmlformats.org/officeDocument/2006/relationships" r:id="Re583d74c576f4d16"/>
  </p:notesMasterIdLst>
  <p:sldIdLst>
    <p:sldId xmlns:r="http://schemas.openxmlformats.org/officeDocument/2006/relationships" id="256" r:id="Redf59fad9fd14aa3"/>
    <p:sldId xmlns:r="http://schemas.openxmlformats.org/officeDocument/2006/relationships" id="257" r:id="Rb1e288c562ed4c82"/>
    <p:sldId xmlns:r="http://schemas.openxmlformats.org/officeDocument/2006/relationships" id="258" r:id="Rc97e5619702a49d5"/>
    <p:sldId xmlns:r="http://schemas.openxmlformats.org/officeDocument/2006/relationships" id="259" r:id="Rd9e0a202694840c1"/>
    <p:sldId xmlns:r="http://schemas.openxmlformats.org/officeDocument/2006/relationships" id="260" r:id="R6d7690d4a06b4f2a"/>
    <p:sldId xmlns:r="http://schemas.openxmlformats.org/officeDocument/2006/relationships" id="261" r:id="R0c03c1374fcf40e3"/>
    <p:sldId xmlns:r="http://schemas.openxmlformats.org/officeDocument/2006/relationships" id="262" r:id="R5c162a1ef0654cab"/>
    <p:sldId xmlns:r="http://schemas.openxmlformats.org/officeDocument/2006/relationships" id="263" r:id="R1ac234b51986426d"/>
    <p:sldId xmlns:r="http://schemas.openxmlformats.org/officeDocument/2006/relationships" id="264" r:id="Rc0609801820a4d67"/>
    <p:sldId xmlns:r="http://schemas.openxmlformats.org/officeDocument/2006/relationships" id="265" r:id="R985b6db7e1d3416b"/>
    <p:sldId xmlns:r="http://schemas.openxmlformats.org/officeDocument/2006/relationships" id="266" r:id="Re04323c3ece943a7"/>
    <p:sldId xmlns:r="http://schemas.openxmlformats.org/officeDocument/2006/relationships" id="267" r:id="R654f8be13b1346bd"/>
    <p:sldId xmlns:r="http://schemas.openxmlformats.org/officeDocument/2006/relationships" id="268" r:id="Ra731a6075b7e4917"/>
    <p:sldId xmlns:r="http://schemas.openxmlformats.org/officeDocument/2006/relationships" id="269" r:id="R7460abc6bf674292"/>
    <p:sldId xmlns:r="http://schemas.openxmlformats.org/officeDocument/2006/relationships" id="270" r:id="Re3669719b0b44402"/>
    <p:sldId xmlns:r="http://schemas.openxmlformats.org/officeDocument/2006/relationships" id="271" r:id="R669863b6658e4c57"/>
    <p:sldId xmlns:r="http://schemas.openxmlformats.org/officeDocument/2006/relationships" id="272" r:id="Ra0909611dec04a2f"/>
    <p:sldId xmlns:r="http://schemas.openxmlformats.org/officeDocument/2006/relationships" id="273" r:id="R950409a1f4cd436c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xmlns:a="http://schemas.openxmlformats.org/drawingml/2006/main" n="120" d="100"/>
          <a:sy xmlns:a="http://schemas.openxmlformats.org/drawingml/2006/main" n="120" d="100"/>
        </p:scale>
        <p:origin x="800" y="184"/>
      </p:cViewPr>
      <p:guideLst/>
    </p:cSldViewPr>
  </p:slideViewPr>
  <p:notesTextViewPr>
    <p:cViewPr>
      <p:scale>
        <a:sx xmlns:a="http://schemas.openxmlformats.org/drawingml/2006/main" n="1" d="1"/>
        <a:sy xmlns:a="http://schemas.openxmlformats.org/drawingml/2006/main"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e2430c6d6e0467c" /><Relationship Type="http://schemas.openxmlformats.org/officeDocument/2006/relationships/theme" Target="/ppt/theme/theme1.xml" Id="Rc8b62aae840649e2" /><Relationship Type="http://schemas.openxmlformats.org/officeDocument/2006/relationships/notesMaster" Target="/ppt/notesMasters/notesMaster1.xml" Id="Re583d74c576f4d16" /><Relationship Type="http://schemas.openxmlformats.org/officeDocument/2006/relationships/presProps" Target="/ppt/presProps.xml" Id="R34db48c00b054e00" /><Relationship Type="http://schemas.openxmlformats.org/officeDocument/2006/relationships/viewProps" Target="/ppt/viewProps.xml" Id="Ra34b93e3d3c74d73" /><Relationship Type="http://schemas.openxmlformats.org/officeDocument/2006/relationships/tableStyles" Target="/ppt/tableStyles.xml" Id="R79f32b73fd414133" /><Relationship Type="http://schemas.openxmlformats.org/officeDocument/2006/relationships/slide" Target="/ppt/slides/slide1.xml" Id="Redf59fad9fd14aa3" /><Relationship Type="http://schemas.openxmlformats.org/officeDocument/2006/relationships/slide" Target="/ppt/slides/slide2.xml" Id="Rb1e288c562ed4c82" /><Relationship Type="http://schemas.openxmlformats.org/officeDocument/2006/relationships/slide" Target="/ppt/slides/slide3.xml" Id="Rc97e5619702a49d5" /><Relationship Type="http://schemas.openxmlformats.org/officeDocument/2006/relationships/slide" Target="/ppt/slides/slide4.xml" Id="Rd9e0a202694840c1" /><Relationship Type="http://schemas.openxmlformats.org/officeDocument/2006/relationships/slide" Target="/ppt/slides/slide5.xml" Id="R6d7690d4a06b4f2a" /><Relationship Type="http://schemas.openxmlformats.org/officeDocument/2006/relationships/slide" Target="/ppt/slides/slide6.xml" Id="R0c03c1374fcf40e3" /><Relationship Type="http://schemas.openxmlformats.org/officeDocument/2006/relationships/slide" Target="/ppt/slides/slide7.xml" Id="R5c162a1ef0654cab" /><Relationship Type="http://schemas.openxmlformats.org/officeDocument/2006/relationships/slide" Target="/ppt/slides/slide8.xml" Id="R1ac234b51986426d" /><Relationship Type="http://schemas.openxmlformats.org/officeDocument/2006/relationships/slide" Target="/ppt/slides/slide9.xml" Id="Rc0609801820a4d67" /><Relationship Type="http://schemas.openxmlformats.org/officeDocument/2006/relationships/slide" Target="/ppt/slides/slide10.xml" Id="R985b6db7e1d3416b" /><Relationship Type="http://schemas.openxmlformats.org/officeDocument/2006/relationships/slide" Target="/ppt/slides/slide11.xml" Id="Re04323c3ece943a7" /><Relationship Type="http://schemas.openxmlformats.org/officeDocument/2006/relationships/slide" Target="/ppt/slides/slide12.xml" Id="R654f8be13b1346bd" /><Relationship Type="http://schemas.openxmlformats.org/officeDocument/2006/relationships/slide" Target="/ppt/slides/slide13.xml" Id="Ra731a6075b7e4917" /><Relationship Type="http://schemas.openxmlformats.org/officeDocument/2006/relationships/slide" Target="/ppt/slides/slide14.xml" Id="R7460abc6bf674292" /><Relationship Type="http://schemas.openxmlformats.org/officeDocument/2006/relationships/slide" Target="/ppt/slides/slide15.xml" Id="Re3669719b0b44402" /><Relationship Type="http://schemas.openxmlformats.org/officeDocument/2006/relationships/slide" Target="/ppt/slides/slide16.xml" Id="R669863b6658e4c57" /><Relationship Type="http://schemas.openxmlformats.org/officeDocument/2006/relationships/slide" Target="/ppt/slides/slide17.xml" Id="Ra0909611dec04a2f" /><Relationship Type="http://schemas.openxmlformats.org/officeDocument/2006/relationships/slide" Target="/ppt/slides/slide18.xml" Id="R950409a1f4cd436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2.xml" Id="R700a0ae7cab4483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db69e6115754662" /><Relationship Type="http://schemas.openxmlformats.org/officeDocument/2006/relationships/notesMaster" Target="/ppt/notesMasters/notesMaster1.xml" Id="R763467f1f94144a9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a174c92d518d48ac" /><Relationship Type="http://schemas.openxmlformats.org/officeDocument/2006/relationships/notesMaster" Target="/ppt/notesMasters/notesMaster1.xml" Id="R31315d95f00a40be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7091791b33bc4c09" /><Relationship Type="http://schemas.openxmlformats.org/officeDocument/2006/relationships/notesMaster" Target="/ppt/notesMasters/notesMaster1.xml" Id="R510a2f6ea61b4431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12db2ffeab8a44d3" /><Relationship Type="http://schemas.openxmlformats.org/officeDocument/2006/relationships/notesMaster" Target="/ppt/notesMasters/notesMaster1.xml" Id="Rd6fb68b2aafb4ac3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5f1ecb75e15f45ba" /><Relationship Type="http://schemas.openxmlformats.org/officeDocument/2006/relationships/notesMaster" Target="/ppt/notesMasters/notesMaster1.xml" Id="R8e7825429e09428a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b933df1a8be7434f" /><Relationship Type="http://schemas.openxmlformats.org/officeDocument/2006/relationships/notesMaster" Target="/ppt/notesMasters/notesMaster1.xml" Id="Re759b08c10404c09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eac4c66547534018" /><Relationship Type="http://schemas.openxmlformats.org/officeDocument/2006/relationships/notesMaster" Target="/ppt/notesMasters/notesMaster1.xml" Id="R37e9bbcc379348a8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dc88aca427ad4cb7" /><Relationship Type="http://schemas.openxmlformats.org/officeDocument/2006/relationships/notesMaster" Target="/ppt/notesMasters/notesMaster1.xml" Id="R31e7793f121c43e2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58c613e388034da1" /><Relationship Type="http://schemas.openxmlformats.org/officeDocument/2006/relationships/notesMaster" Target="/ppt/notesMasters/notesMaster1.xml" Id="R4bce7cf370aa4045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514d95a9acd549e5" /><Relationship Type="http://schemas.openxmlformats.org/officeDocument/2006/relationships/notesMaster" Target="/ppt/notesMasters/notesMaster1.xml" Id="R287ee113b19041e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a476bc7c8b646d0" /><Relationship Type="http://schemas.openxmlformats.org/officeDocument/2006/relationships/notesMaster" Target="/ppt/notesMasters/notesMaster1.xml" Id="R4beefffb3035440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199e290478241a5" /><Relationship Type="http://schemas.openxmlformats.org/officeDocument/2006/relationships/notesMaster" Target="/ppt/notesMasters/notesMaster1.xml" Id="R4c774f0ddd164d4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708841399fe46f6" /><Relationship Type="http://schemas.openxmlformats.org/officeDocument/2006/relationships/notesMaster" Target="/ppt/notesMasters/notesMaster1.xml" Id="R97e5ab82b87943b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65dc50945e74d3a" /><Relationship Type="http://schemas.openxmlformats.org/officeDocument/2006/relationships/notesMaster" Target="/ppt/notesMasters/notesMaster1.xml" Id="Rc5b5a317be1245cf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0d43868fa8a844a8" /><Relationship Type="http://schemas.openxmlformats.org/officeDocument/2006/relationships/notesMaster" Target="/ppt/notesMasters/notesMaster1.xml" Id="R68e17df98ec94bc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8795deae4f04459" /><Relationship Type="http://schemas.openxmlformats.org/officeDocument/2006/relationships/notesMaster" Target="/ppt/notesMasters/notesMaster1.xml" Id="Rdf4c4bb0688b4c58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0cebdaebfa224c23" /><Relationship Type="http://schemas.openxmlformats.org/officeDocument/2006/relationships/notesMaster" Target="/ppt/notesMasters/notesMaster1.xml" Id="R45746a81d5c4466d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7f33704cab594e5f" /><Relationship Type="http://schemas.openxmlformats.org/officeDocument/2006/relationships/notesMaster" Target="/ppt/notesMasters/notesMaster1.xml" Id="Rc49a9b8c6b35428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2da755df8344224" /></Relationships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theme/theme1.xml" Id="R1ed2ef0188f34bfe" /><Relationship Type="http://schemas.openxmlformats.org/officeDocument/2006/relationships/slideLayout" Target="/ppt/slideLayouts/slideLayout2.xml" Id="Rd056dab164d3495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056dab164d3495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75aee524995244da" /><Relationship Type="http://schemas.openxmlformats.org/officeDocument/2006/relationships/notesSlide" Target="/ppt/notesSlides/notesSlide1.xml" Id="R86f6e8bbf35f4dc8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f2c370b1d7814133" /><Relationship Type="http://schemas.openxmlformats.org/officeDocument/2006/relationships/notesSlide" Target="/ppt/notesSlides/notesSlide10.xml" Id="R2cdbc3ebdd3245cb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822899469cb541a4" /><Relationship Type="http://schemas.openxmlformats.org/officeDocument/2006/relationships/notesSlide" Target="/ppt/notesSlides/notesSlide11.xml" Id="R3d75f503e83b4900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f77f6be19b794948" /><Relationship Type="http://schemas.openxmlformats.org/officeDocument/2006/relationships/notesSlide" Target="/ppt/notesSlides/notesSlide12.xml" Id="Re86afee9f9874e4c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6679795c64214b06" /><Relationship Type="http://schemas.openxmlformats.org/officeDocument/2006/relationships/notesSlide" Target="/ppt/notesSlides/notesSlide13.xml" Id="R76767a9751c3476b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0a6eeaae05204322" /><Relationship Type="http://schemas.openxmlformats.org/officeDocument/2006/relationships/notesSlide" Target="/ppt/notesSlides/notesSlide14.xml" Id="Rce563a297de14dea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4f83db68197743de" /><Relationship Type="http://schemas.openxmlformats.org/officeDocument/2006/relationships/notesSlide" Target="/ppt/notesSlides/notesSlide15.xml" Id="Rb5e2a24c97404f2a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4aa0c99a19e84577" /><Relationship Type="http://schemas.openxmlformats.org/officeDocument/2006/relationships/notesSlide" Target="/ppt/notesSlides/notesSlide16.xml" Id="R5e9e440d936648d7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665a931e99843cf" /><Relationship Type="http://schemas.openxmlformats.org/officeDocument/2006/relationships/notesSlide" Target="/ppt/notesSlides/notesSlide17.xml" Id="R7e9de7a8a647499c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7a2302eacdb84ff4" /><Relationship Type="http://schemas.openxmlformats.org/officeDocument/2006/relationships/notesSlide" Target="/ppt/notesSlides/notesSlide18.xml" Id="R23a1437c22a34ba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f8d0b72dc7fc42f6" /><Relationship Type="http://schemas.openxmlformats.org/officeDocument/2006/relationships/notesSlide" Target="/ppt/notesSlides/notesSlide2.xml" Id="Rc281cbc10fa7404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bfc1d0fdd2c54ad8" /><Relationship Type="http://schemas.openxmlformats.org/officeDocument/2006/relationships/notesSlide" Target="/ppt/notesSlides/notesSlide3.xml" Id="Rae5ac64dab6541f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398621e60964c59" /><Relationship Type="http://schemas.openxmlformats.org/officeDocument/2006/relationships/notesSlide" Target="/ppt/notesSlides/notesSlide4.xml" Id="R20d9ca4dc9e046a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b0623b20e6264ec8" /><Relationship Type="http://schemas.openxmlformats.org/officeDocument/2006/relationships/notesSlide" Target="/ppt/notesSlides/notesSlide5.xml" Id="R7af7de8a9e5a42c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92bf7eaaa564408a" /><Relationship Type="http://schemas.openxmlformats.org/officeDocument/2006/relationships/notesSlide" Target="/ppt/notesSlides/notesSlide6.xml" Id="R06705ba4392d476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d76b7c5085d345d5" /><Relationship Type="http://schemas.openxmlformats.org/officeDocument/2006/relationships/notesSlide" Target="/ppt/notesSlides/notesSlide7.xml" Id="R6c025840498649a7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77c8465d294a41b8" /><Relationship Type="http://schemas.openxmlformats.org/officeDocument/2006/relationships/notesSlide" Target="/ppt/notesSlides/notesSlide8.xml" Id="R083861aef455450e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d2ba236cafcc4d41" /><Relationship Type="http://schemas.openxmlformats.org/officeDocument/2006/relationships/notesSlide" Target="/ppt/notesSlides/notesSlide9.xml" Id="Rbc10732d116941b3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D130062E-4B9B-41C9-A73F-54F9E42A29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2415A34-B948-4F75-A224-321C526FCA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009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1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461A924-D3AE-4FC4-B833-AC40CE23E6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7700"/>
            <a:ext cx="81915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C3F9616-F471-4BB0-B542-A7F5177C4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504950"/>
            <a:ext cx="7429500" cy="647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33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 与形式化基础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0CAE049-E748-4349-A0A8-6DA650A47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66950"/>
            <a:ext cx="7239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6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基于领域介绍框架的第 1-2 章精修版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8C622A8-E6E8-4E10-B641-169AE0EA8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3028950"/>
            <a:ext cx="363855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91211DC-B585-494B-AFFD-8C206F5C0D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3848100"/>
            <a:ext cx="363855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3F6F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5B37223-5DBB-4AC9-A691-FB5F94D23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4667250"/>
            <a:ext cx="363855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F6ED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EE43B99-D9AE-4F7D-B2C7-F41325E012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3209925"/>
            <a:ext cx="2609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5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自动形式化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EE1C972-D7A2-435B-852C-4859733A95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4029075"/>
            <a:ext cx="2609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5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自动语义评估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8D035E3-CE0F-4D55-AB3A-4D36017992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4848225"/>
            <a:ext cx="26098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5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自动定理证明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8EEF0EF-8A9D-4D80-998D-21F6FFC87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33750"/>
            <a:ext cx="1524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84C62AB-387B-4671-A5D9-2CD81EC0E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429000"/>
            <a:ext cx="12954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本章目标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E83F7B6-75E1-4105-B9BF-E8A3E5167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00500"/>
            <a:ext cx="4953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说明 Lean 和形式化数学为何是后续三大方向的共同基础。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0AF88AD-4998-49BF-A6CC-1AC5F4831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E39059E-247A-438F-B638-24C619E5C6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912863853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5C1A09AF-F425-4CEA-90CD-83DBB09D0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0F0BD68-6A81-412A-99A4-398EF74BF4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4D2A077-7DDA-414D-B8BC-CB83AD75DA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例 2：一个最小的 Lean 数学证明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96A2307-94EB-4463-8323-6A067F5C06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9BD0F34-386A-443C-917F-4E1F03282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19250"/>
            <a:ext cx="6191250" cy="3105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827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D915CD7-B872-452C-BF90-C8514D996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2247900"/>
            <a:ext cx="542925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E5E7EB"/>
                </a:solidFill>
                <a:latin typeface="Aptos Mono"/>
                <a:ea typeface="Aptos Mono"/>
                <a:cs typeface="Aptos Mono"/>
              </a:defRPr>
            </a:pPr>
            <a:r>
              <a:rPr sz="1950" b="0">
                <a:solidFill>
                  <a:srgbClr val="E5E7EB"/>
                </a:solidFill>
                <a:latin typeface="Aptos Mono"/>
                <a:ea typeface="Aptos Mono"/>
                <a:cs typeface="Aptos Mono"/>
              </a:rPr>
              <a:t>example (a b : Nat) : a + b = b + a := by</a:t>
            </a:r>
          </a:p>
          <a:p xmlns:a="http://schemas.openxmlformats.org/drawingml/2006/main">
            <a:pPr algn="l">
              <a:defRPr sz="1950" b="0">
                <a:solidFill>
                  <a:srgbClr val="E5E7EB"/>
                </a:solidFill>
                <a:latin typeface="Aptos Mono"/>
                <a:ea typeface="Aptos Mono"/>
                <a:cs typeface="Aptos Mono"/>
              </a:defRPr>
            </a:pPr>
            <a:r>
              <a:rPr sz="1950" b="0">
                <a:solidFill>
                  <a:srgbClr val="E5E7EB"/>
                </a:solidFill>
                <a:latin typeface="Aptos Mono"/>
                <a:ea typeface="Aptos Mono"/>
                <a:cs typeface="Aptos Mono"/>
              </a:rPr>
              <a:t>  exact Nat.add_comm a b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FC8CE66-336A-4989-95EB-425B2EF364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619250"/>
            <a:ext cx="3771900" cy="3105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8E17D7C-CDF7-43B3-87EF-D9BC224F0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58100" y="1981200"/>
            <a:ext cx="952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F6ED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DDD23A4-DB49-4B2E-B2B0-05EA2C713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72400" y="2076450"/>
            <a:ext cx="7239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结构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5D2E67F-6048-4B69-A04C-DC94E7B5E4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72400" y="2667000"/>
            <a:ext cx="1428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457C5"/>
                </a:solidFill>
                <a:latin typeface="Aptos Mono"/>
                <a:ea typeface="Aptos Mono"/>
                <a:cs typeface="Aptos Mono"/>
              </a:defRPr>
            </a:pPr>
            <a:r>
              <a:rPr sz="1350" b="1">
                <a:solidFill>
                  <a:srgbClr val="2457C5"/>
                </a:solidFill>
                <a:latin typeface="Aptos Mono"/>
                <a:ea typeface="Aptos Mono"/>
                <a:cs typeface="Aptos Mono"/>
              </a:rPr>
              <a:t>(a b : Nat)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9780853-727E-4D91-9F2C-FB4E9B4A2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667000"/>
            <a:ext cx="114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变量与类型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D734B90-F084-4FEC-AA20-7671F4DF5B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72400" y="3181350"/>
            <a:ext cx="1809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457C5"/>
                </a:solidFill>
                <a:latin typeface="Aptos Mono"/>
                <a:ea typeface="Aptos Mono"/>
                <a:cs typeface="Aptos Mono"/>
              </a:defRPr>
            </a:pPr>
            <a:r>
              <a:rPr sz="1350" b="1">
                <a:solidFill>
                  <a:srgbClr val="2457C5"/>
                </a:solidFill>
                <a:latin typeface="Aptos Mono"/>
                <a:ea typeface="Aptos Mono"/>
                <a:cs typeface="Aptos Mono"/>
              </a:rPr>
              <a:t>a + b = b + a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A022B18-FF13-4CC0-928D-D0BBB10A4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3181350"/>
            <a:ext cx="9525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目标命题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915946E-AA3F-42F8-8B12-9D61C8A76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72400" y="3695700"/>
            <a:ext cx="16383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457C5"/>
                </a:solidFill>
                <a:latin typeface="Aptos Mono"/>
                <a:ea typeface="Aptos Mono"/>
                <a:cs typeface="Aptos Mono"/>
              </a:defRPr>
            </a:pPr>
            <a:r>
              <a:rPr sz="1350" b="1">
                <a:solidFill>
                  <a:srgbClr val="2457C5"/>
                </a:solidFill>
                <a:latin typeface="Aptos Mono"/>
                <a:ea typeface="Aptos Mono"/>
                <a:cs typeface="Aptos Mono"/>
              </a:rPr>
              <a:t>Nat.add_comm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F43EC08-9F50-46FC-B5BE-8F00E8B46E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3695700"/>
            <a:ext cx="1047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库中定理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41D0932-4195-45C6-B0C1-48A808073C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5467350"/>
            <a:ext cx="84201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 证明常常短，是因为大量数学知识已经在 mathlib 中被形式化。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52D0794-12C6-460E-99E6-C779554B49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EE6E94E-1762-4806-AA3E-4054B817D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307396282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9B7F356B-AAE4-4D27-8DE5-E5AFD78A4F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50C6B44-9B70-4AC1-A239-0331CED7C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1CC3897-CCE1-4CDD-84EE-DFE03ECD06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Tactic proof：证明可表示为 proof state 的转换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D0215C2-CB43-443E-ABD2-FF4030AAB4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7B9ED3F-64C7-40E1-AFF9-7350F6EA1C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81150"/>
            <a:ext cx="5048250" cy="3409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827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4A47CAF-3E3E-41A2-8957-372996D258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2114550"/>
            <a:ext cx="44005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E5E7EB"/>
                </a:solidFill>
                <a:latin typeface="Aptos Mono"/>
                <a:ea typeface="Aptos Mono"/>
                <a:cs typeface="Aptos Mono"/>
              </a:defRPr>
            </a:pPr>
            <a:r>
              <a:rPr sz="1725" b="0">
                <a:solidFill>
                  <a:srgbClr val="E5E7EB"/>
                </a:solidFill>
                <a:latin typeface="Aptos Mono"/>
                <a:ea typeface="Aptos Mono"/>
                <a:cs typeface="Aptos Mono"/>
              </a:rPr>
              <a:t>example (P Q : Prop) (hP : P)</a:t>
            </a:r>
          </a:p>
          <a:p xmlns:a="http://schemas.openxmlformats.org/drawingml/2006/main">
            <a:pPr algn="l">
              <a:defRPr sz="1725" b="0">
                <a:solidFill>
                  <a:srgbClr val="E5E7EB"/>
                </a:solidFill>
                <a:latin typeface="Aptos Mono"/>
                <a:ea typeface="Aptos Mono"/>
                <a:cs typeface="Aptos Mono"/>
              </a:defRPr>
            </a:pPr>
            <a:r>
              <a:rPr sz="1725" b="0">
                <a:solidFill>
                  <a:srgbClr val="E5E7EB"/>
                </a:solidFill>
                <a:latin typeface="Aptos Mono"/>
                <a:ea typeface="Aptos Mono"/>
                <a:cs typeface="Aptos Mono"/>
              </a:rPr>
              <a:t>    (hPQ : P → Q) : Q := by</a:t>
            </a:r>
          </a:p>
          <a:p xmlns:a="http://schemas.openxmlformats.org/drawingml/2006/main">
            <a:pPr algn="l">
              <a:defRPr sz="1725" b="0">
                <a:solidFill>
                  <a:srgbClr val="E5E7EB"/>
                </a:solidFill>
                <a:latin typeface="Aptos Mono"/>
                <a:ea typeface="Aptos Mono"/>
                <a:cs typeface="Aptos Mono"/>
              </a:defRPr>
            </a:pPr>
            <a:r>
              <a:rPr sz="1725" b="0">
                <a:solidFill>
                  <a:srgbClr val="E5E7EB"/>
                </a:solidFill>
                <a:latin typeface="Aptos Mono"/>
                <a:ea typeface="Aptos Mono"/>
                <a:cs typeface="Aptos Mono"/>
              </a:rPr>
              <a:t>  apply hPQ</a:t>
            </a:r>
          </a:p>
          <a:p xmlns:a="http://schemas.openxmlformats.org/drawingml/2006/main">
            <a:pPr algn="l">
              <a:defRPr sz="1725" b="0">
                <a:solidFill>
                  <a:srgbClr val="E5E7EB"/>
                </a:solidFill>
                <a:latin typeface="Aptos Mono"/>
                <a:ea typeface="Aptos Mono"/>
                <a:cs typeface="Aptos Mono"/>
              </a:defRPr>
            </a:pPr>
            <a:r>
              <a:rPr sz="1725" b="0">
                <a:solidFill>
                  <a:srgbClr val="E5E7EB"/>
                </a:solidFill>
                <a:latin typeface="Aptos Mono"/>
                <a:ea typeface="Aptos Mono"/>
                <a:cs typeface="Aptos Mono"/>
              </a:rPr>
              <a:t>  exact hP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040FA9A-C9B8-4358-9283-D76A929A93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885950"/>
            <a:ext cx="1314450" cy="1981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FCFB8A6-BDE0-46AE-8E19-2E912CDD4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114550"/>
            <a:ext cx="11239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C36A0AF-15D7-4E3A-B226-E1EBECE93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2209800"/>
            <a:ext cx="8953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初始目标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0ECA2A4-F875-49A1-A8B4-5F1C47751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2743200"/>
            <a:ext cx="9906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defRPr>
            </a:pPr>
            <a:r>
              <a: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rPr>
              <a:t>hP : P</a:t>
            </a:r>
          </a:p>
          <a:p xmlns:a="http://schemas.openxmlformats.org/drawingml/2006/main">
            <a:pPr algn="ctr">
              <a:def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defRPr>
            </a:pPr>
            <a:r>
              <a: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rPr>
              <a:t>hPQ : P → Q</a:t>
            </a:r>
          </a:p>
          <a:p xmlns:a="http://schemas.openxmlformats.org/drawingml/2006/main">
            <a:pPr algn="ctr">
              <a:def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defRPr>
            </a:pPr>
            <a:r>
              <a: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rPr>
              <a:t>⊢ Q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B848410-28B7-4CA2-867F-E64AF33F4E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2781300"/>
            <a:ext cx="4191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72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→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2852D26-5862-4973-BDC1-26361CE5A9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1885950"/>
            <a:ext cx="1314450" cy="1981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C87D875-908A-4E1A-A3C4-77230914B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43850" y="2114550"/>
            <a:ext cx="11239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3F6F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1F4D111-31E5-4A5B-8A82-B5F35F798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2209800"/>
            <a:ext cx="8953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apply hPQ 后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2AC1A0A-4C91-479B-B6F6-49EAABE63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2743200"/>
            <a:ext cx="9906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defRPr>
            </a:pPr>
            <a:r>
              <a: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rPr>
              <a:t>hP : P</a:t>
            </a:r>
          </a:p>
          <a:p xmlns:a="http://schemas.openxmlformats.org/drawingml/2006/main">
            <a:pPr algn="ctr">
              <a:def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defRPr>
            </a:pPr>
            <a:r>
              <a: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rPr>
              <a:t>hPQ : P → Q</a:t>
            </a:r>
          </a:p>
          <a:p xmlns:a="http://schemas.openxmlformats.org/drawingml/2006/main">
            <a:pPr algn="ctr">
              <a:def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defRPr>
            </a:pPr>
            <a:r>
              <a: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rPr>
              <a:t>⊢ P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AFAC2A9-7F32-4EB4-BB16-36E58C25EB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82100" y="2781300"/>
            <a:ext cx="4191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72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→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712A3AE-4C5E-4A43-9AE3-25EFFDF3B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1885950"/>
            <a:ext cx="1314450" cy="1981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7319E0E-F72D-434D-9146-6912EF8A4A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01200" y="2114550"/>
            <a:ext cx="11239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F6ED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E619C04-1CBC-40C7-BC2E-141444E48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2209800"/>
            <a:ext cx="8953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exact hP 后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CD1E896-71F0-4662-AF0B-7F42F49796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77400" y="2743200"/>
            <a:ext cx="9906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defRPr>
            </a:pPr>
            <a:r>
              <a:rPr sz="1200" b="0">
                <a:solidFill>
                  <a:srgbClr val="142033"/>
                </a:solidFill>
                <a:latin typeface="Aptos Mono"/>
                <a:ea typeface="Aptos Mono"/>
                <a:cs typeface="Aptos Mono"/>
              </a:rPr>
              <a:t>no goals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BDEFE67-EE3A-49B0-BFED-57841E7EA4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5562600"/>
            <a:ext cx="94107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自动定理证明中的 proof-step generation，本质上就是在这种状态空间中搜索下一步 tactic。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50CD39F4-EBA3-494F-A4E7-2983B4529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DDA5FDD-14EC-4A59-8467-2799281FB2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969338956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CA43F5EA-E62B-43D4-8628-F28D84595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A26B4F0-60D0-4548-8C11-496D1430DF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4D34ED9-9522-4E7C-8A83-4187D4B3A6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mathlib：形式化数学的基础库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E95C049-2B2D-4A84-B67D-2AA59CD607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69C1EED-FBAA-4964-AB60-51BF298D97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790700"/>
            <a:ext cx="2667000" cy="2495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0243943-7E8E-4474-ABAF-200FA62EC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66850" y="2171700"/>
            <a:ext cx="18288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49E5D8C-8D56-4AA0-939B-E30AA0F63B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81150" y="2266950"/>
            <a:ext cx="16002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定义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EF31F5B-E30A-4DE4-97CA-CEE35A97F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7800" y="3028950"/>
            <a:ext cx="1866900" cy="723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群、环、拓扑空间、测度、范畴等数学对象的形式化定义。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BFBA71A-9ECD-4290-A388-1A5DBCC6E7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38650" y="1790700"/>
            <a:ext cx="2667000" cy="2495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E703D19-F7C2-4C51-AF56-ED585AC64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2171700"/>
            <a:ext cx="18288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F6ED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A69407D-5A5A-40F2-92F0-2873EFAE2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2266950"/>
            <a:ext cx="16002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定理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A634A63-045A-4AF9-AED1-DDD8381110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38700" y="3028950"/>
            <a:ext cx="1866900" cy="723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可复用的 lemma 和 theorem；证明常常是已有结果的组合。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80161CD-3A6E-42CF-90E4-0967276152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29550" y="1790700"/>
            <a:ext cx="2667000" cy="2495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D6BD453-6213-463D-AD04-871CFCB8C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2171700"/>
            <a:ext cx="18288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1D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0C1237D-7C15-48CB-B3AA-18ECF1599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62950" y="2266950"/>
            <a:ext cx="16002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接口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490A3C4-2547-43C3-B2D0-D9163A1CF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3028950"/>
            <a:ext cx="1866900" cy="723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typeclass、notation、simp lemma 等机制支持理论复用。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3AFD788-80B5-47A7-924A-59DD01BEC7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4972050"/>
            <a:ext cx="8953500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BEF869D-B447-42D5-A307-E0D10606A2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38350" y="5143500"/>
            <a:ext cx="81153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在 AI4Math 中，mathlib 同时是数据源、检索库、证明环境和验证反馈来源。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0C14B43-7E2E-4702-BA93-F6EC88DD6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5D9DA8F-FF5C-46A8-98D9-E28600AFB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22302670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9BAEEC38-D3B6-4A31-ACEE-7AFDDC0EC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1C27DEA-1BCC-4DD0-AE35-56BFEE99A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C5C0B42-C1EA-4ED1-9CA7-73F6CC26E0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 表达的边界：精确命题优先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1613C80-486F-4C51-B773-1DC47818EC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EADE81F-78FE-41CC-8D6B-1FC6E9696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1676400"/>
            <a:ext cx="4914900" cy="3429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BDF10DA-8AD7-46BA-9FFB-27A72A57A0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676400"/>
            <a:ext cx="4914900" cy="3429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029A9A5-F286-4CD8-9D57-9A4AC1DE2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81100" y="2095500"/>
            <a:ext cx="40005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适合表达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68A809D-610B-4B97-B83F-DE50CE7CC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285750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FD458A0-536A-463C-92E7-9658679901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278130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带有明确变量、类型和假设的命题。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8E7120-8EAE-4259-83DC-B87BF9D69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346710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F7EDD77-7E29-4B03-B269-D4909F47D6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339090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定义、引理、定理与可检查证明。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B0AEC0A-D3A2-41DC-8172-8273AD3BD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407670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C1300E0-C8A7-410D-9986-CCDD2BC509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400050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可以被拆成有限 proof obligations 的问题。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5548E7F-8E3B-4E86-B3BA-5E6AE3EA55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095500"/>
            <a:ext cx="40005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较难直接表达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02C18A1-B89B-4FAC-BBEE-407494138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285750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45B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D3227D8-5353-4768-89BB-08AB8A8896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62800" y="278130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开放式探索：如“寻找最优构造”。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92D1EDE-4F6E-48F3-9235-6D7954744C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346710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45B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4F9767B-5834-4DC4-9C49-993D68255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62800" y="339090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含大量图形直觉或非形式化语境的问题。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35326FE-ACB5-47A8-8DA0-B9AF210DE2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407670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45B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8704935-B2B1-43D0-98A5-E672B4AAC9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62800" y="400050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尚未在库中建立基础理论的领域。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DF855EE-CDEC-47B0-8804-757EEC1C2C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24050" y="5695950"/>
            <a:ext cx="83439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这也是自动形式化需要筛选题目、补全上下文和依赖 mathlib 的原因。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1FB28C3-DF6C-465D-A174-998875DE1F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71E0389-DC59-4607-A983-83E83DD98D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831616398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434FEA80-BE38-447A-B64C-8224D2EB19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5048B5E-C54E-4044-892C-64A74D44A9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CE8586B-C32C-432E-9B4A-E19889301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对人类而言：形式化是数学表达方式的迁移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CEF7BA2-A833-4A3D-B932-897C84F04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3B3CFDF-9E23-4BB8-94D5-ADCC63A344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619250"/>
            <a:ext cx="4762500" cy="3714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D4188C9-99A9-4142-B375-9FA53BBE5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53200" y="1619250"/>
            <a:ext cx="4762500" cy="3714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68232AA-72EE-4FB7-BE3D-330D6470F9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038350"/>
            <a:ext cx="40005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8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自然语言证明习惯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7BDD722-1CA6-42C8-8A98-315ED8BA03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28003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57C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9859091-F09A-47BD-99D8-DCBA66D964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43050" y="2724150"/>
            <a:ext cx="3429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强调证明思路与结构。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0BE22E8-7911-48C4-88F4-8C339CD052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33718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57C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6DB98A6-5AD0-4AC3-8F91-B1EB9512B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43050" y="3295650"/>
            <a:ext cx="3429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默认读者补全标准事实。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50888A3-E957-4CDD-A8AF-C88D2F35C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39433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57C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DF08C37-18BA-4ED2-B414-DF31418827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43050" y="3867150"/>
            <a:ext cx="3429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记号和对象类型常由上下文确定。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8047E9B-457C-4889-A23E-2C962111C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34200" y="2038350"/>
            <a:ext cx="40005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8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 形式化要求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4325BD7-5B25-4376-AA6B-993C58416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28003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36443FA-6FF0-449B-9C15-18D78138E0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2724150"/>
            <a:ext cx="3429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选择精确定义与结构假设。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3A82D12-AC0D-4F1F-846C-489545228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33718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73A668B-B0AD-40BA-8F08-C1C7E848B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3295650"/>
            <a:ext cx="3429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熟悉库中已有定理和名称。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1DB627E-55EC-4C57-8595-8067C2FFA2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39433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50CD7A8-2F09-4FA1-9714-8374F6039C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3867150"/>
            <a:ext cx="3429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将证明拆为可检查的步骤。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D0D0816-928D-432C-AC15-083C1D1D6F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5715000"/>
            <a:ext cx="88773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因此，人工形式化不是逐句翻译，而是对数学论证进行细粒度重构。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7F5ACC1-3100-4360-9D9C-2FFC32789B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595A8D44-3C18-4F6C-81DD-F8A848106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116428408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78FBDFE7-B234-4557-8294-E600BE953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266A1F3-CD69-4807-BCDF-1FCD944602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1A21023-B617-4201-9888-8CD2320A05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对机器而言：自动形式化困难来自语义与环境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6D295A4-3713-4105-BEF3-C51DDA80E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1BC9BFD-FB9D-4A76-BB86-053FA29FC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1581150"/>
            <a:ext cx="100584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8110888-8116-40B9-B995-6967CCDA2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1752600"/>
            <a:ext cx="123825" cy="123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57C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AC0E05A-6E13-4B90-BADF-7C30D6A9B6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171450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语义歧义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792EA9A-155F-4575-8220-92A328D7E2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1714500"/>
            <a:ext cx="6858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自然语言题目包含隐含变量、默认域、上下文和常识。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ED1BECE-9751-4D03-A716-2B10A5F318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324100"/>
            <a:ext cx="100584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F9ED967-8863-4DB1-88C8-4D55B07AB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495550"/>
            <a:ext cx="123825" cy="123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D85A6F0-BCE0-4329-AA31-6AB9D3938E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245745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定义选择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AA1E560-3F44-4BCD-9DF0-A368B2300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2457450"/>
            <a:ext cx="6858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同一数学概念在库中可能有不同定义和层级。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88AC887-A066-4E46-9083-0C99E6F6F5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067050"/>
            <a:ext cx="100584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075D471-387C-4A63-9A0D-77362FFB6F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38500"/>
            <a:ext cx="123825" cy="123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45B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CB16CE2-5AA2-44F6-A547-F2953A7306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320040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库 grounding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7B60BCA-9DA1-4342-BBCC-D527B2C68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3200400"/>
            <a:ext cx="6858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模型必须找到 mathlib 中已有对象，而不能随意发明名称。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99F915D-ED3A-40C0-AB04-2FCFEA015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810000"/>
            <a:ext cx="100584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968B890-1A87-45CB-9A41-2742427701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981450"/>
            <a:ext cx="123825" cy="123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2383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07B7CFB-BC47-4D2F-A9A7-0A31FC27C5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394335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语义错位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5767944-59EB-432B-805B-7056C8B824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3943350"/>
            <a:ext cx="6858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Lean 代码可以编译，但表达的命题未必等价于原题。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4EE9130-8C0E-4C9B-AF9A-42B4D4A5BB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552950"/>
            <a:ext cx="100584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35EA62B-3782-4FED-BC8A-ABEBEFAA05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724400"/>
            <a:ext cx="123825" cy="123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46C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9FD63F7-6DC6-4725-AAB1-1700C2679A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468630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搜索空间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A94096DB-A01D-459A-828C-D5503F332C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4686300"/>
            <a:ext cx="6858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证明步骤、lemma 选择和子目标分解构成巨大搜索空间。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8503DF9-3F07-43D6-A7E3-A98BF2F698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5657850"/>
            <a:ext cx="74295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57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后续自动形式化工作可理解为分别缓解上述困难的不同方案。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488AFE6-CB6D-4520-8384-1660C77FE8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3163767F-33C2-41C1-9AD4-F45C6123C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766571523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48821BC8-7B5B-4F09-989E-1A590389C9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2229EBE-2B0B-4027-8F7C-AE43D4BD2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1DB6A49-6D0B-475F-A071-24DB8D38C3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关键区分：编译通过不等于语义正确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1E2388B-EC02-46FA-8167-20297F4CE1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74747B8-7706-4831-AA24-F1EA14FD8D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1962150"/>
            <a:ext cx="2857500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B3D1BEE-35E2-46C1-B356-B320ABF89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2324100"/>
            <a:ext cx="21717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110C4BB-7973-4D5C-BC37-62B7CC497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7800" y="2419350"/>
            <a:ext cx="19431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原始题意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856B832-B4A0-43C5-BB43-C24C7486B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3162300"/>
            <a:ext cx="20955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自然语言题目所表达的数学命题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473DDB1-0306-4575-9C40-CC9228505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2838450"/>
            <a:ext cx="4191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72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→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E761EB2-42A3-4A3D-BE0E-4EFF6B7BA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1962150"/>
            <a:ext cx="2857500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818BBA7-F991-4154-B065-1F582DFCCE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2324100"/>
            <a:ext cx="21717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3F6F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4079514-3AD1-491A-A871-207534017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419350"/>
            <a:ext cx="19431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 命题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52D7A7D-9049-4172-9428-E7EBE42B5F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3162300"/>
            <a:ext cx="20955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语法合法，并可能通过 elaboration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F6CFB8C-C586-4E03-B5FE-B53B5854B0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2838450"/>
            <a:ext cx="4191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72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→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4B5BB54-2219-4333-BBFF-43DDAA8E2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1962150"/>
            <a:ext cx="2857500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B62F60F-4D0F-4DE9-B010-89F9B8BE9B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24900" y="2324100"/>
            <a:ext cx="21717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F6ED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FC56155-F147-4F6C-A523-ACE330052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39200" y="2419350"/>
            <a:ext cx="19431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 证明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4214E09-261A-45A4-AB87-C3808803D4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0" y="3162300"/>
            <a:ext cx="20955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Lean 只能保证该命题被证明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DC27EFF-9436-4D2F-9A6B-7297633C8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972050"/>
            <a:ext cx="857250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CE7E7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6A456C0-4C03-4586-A705-67B72040E4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09800" y="5162550"/>
            <a:ext cx="77724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B23838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B23838"/>
                </a:solidFill>
                <a:latin typeface="Aptos"/>
                <a:ea typeface="Aptos"/>
                <a:cs typeface="Aptos"/>
              </a:rPr>
              <a:t>如果中间 Lean 命题偏离原题，最终得到的是另一个命题的正确证明。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E3DBB28-2930-4104-89C5-080AA4B91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2DDF417-CBA6-428D-B150-6C7EA087D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485561109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D5226A45-1C98-4D75-B42E-23FF08E4B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62DFE84-9E31-4AB9-B342-08D0DE9A9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E193006-594F-4BCB-AB00-7B800E113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本章小结与下一章衔接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3DD0779-B28C-48CA-9225-8755A90100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ADAE5F3-3356-4B65-81EA-01AB7E4BB6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1562100"/>
            <a:ext cx="10382250" cy="2876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A3B3F61-27B8-4541-8E77-FD32CF284B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76350" y="1885950"/>
            <a:ext cx="12382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057CFC3-C17F-4955-ABDD-EA0BB94DB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1981200"/>
            <a:ext cx="10096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形式语言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56835F2-09A4-4937-89D3-6E951E415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95600" y="1971675"/>
            <a:ext cx="74295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提供无歧义、可计算、可验证的数学表示。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E18FE6B-69C8-493B-B12A-9D8BA43A8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76350" y="2438400"/>
            <a:ext cx="12382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F6ED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23194D1-B819-435B-AE18-465D75C740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2533650"/>
            <a:ext cx="10096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4BF32DA-7678-44AF-BB1D-7B5E05326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95600" y="2524125"/>
            <a:ext cx="74295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以依值类型论为基础，通过类型检查完成证明检查。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D936DC9-B694-4FA8-8B8E-0045AB1A77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76350" y="2990850"/>
            <a:ext cx="12382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1D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DD35389-6214-4975-84F2-E6FFB6E90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3086100"/>
            <a:ext cx="10096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mathlib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4840B4F-F27A-4316-82B2-D6D1DE8BD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95600" y="3076575"/>
            <a:ext cx="74295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为形式化数学提供定义、定理、证明和可复用接口。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14A5274-C6D0-4B71-8657-B9E6266C60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76350" y="3543300"/>
            <a:ext cx="12382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AFE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BD5BA69-7C68-4875-945B-48A72230A7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3638550"/>
            <a:ext cx="10096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困难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3580C50-A9AC-4198-AAAA-ED5613F4E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95600" y="3629025"/>
            <a:ext cx="74295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形式化需要补全语义、选择定义、检索库对象并保持题意。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80CA380-9DA1-4390-A3BB-17F4282480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029200"/>
            <a:ext cx="89535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7B6C741-8884-4352-B3C3-519734E82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38350" y="5200650"/>
            <a:ext cx="81153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57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下一章进入自动形式化：如何从自然语言数学构造高质量 Lean 命题。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104FA0B-4DD4-471C-81C4-8BF378512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28CDCAE-A097-4691-9AB1-F3B32A1868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397894511"/>
      </p:ext>
    </p:extLst>
  </p:cSld>
</p:sld>
</file>

<file path=ppt/slides/slide1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99D0E28C-88B6-4427-A3B2-0B1839707F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3C3AEBF-9366-40B8-9A15-C4EC1C563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1BF6C8D-702E-4265-94A8-B573CA0910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本章参考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6AEBD3D-5AF5-47F6-84F4-2F122AF45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A69B4C7-A5EB-44C3-82FD-74631FF6FB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1657350"/>
            <a:ext cx="10210800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7D5C214-CBED-494B-BA91-9E1E6FF9BC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52650"/>
            <a:ext cx="85725" cy="85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57C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9E84F87-7233-462D-8ED0-E0EAF6178A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81150" y="2038350"/>
            <a:ext cx="85725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AI4Math领域介绍.docx：三大领域递进关系、Lean 基本原理与 mathlib 作用。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8644D3F-E457-4019-B396-EEFF582092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38450"/>
            <a:ext cx="85725" cy="85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E2A1DDD-282A-439B-B2CC-38C8F5EF13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81150" y="2724150"/>
            <a:ext cx="85725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 documentation：dependent type theory, propositions as types, tactics.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ED16F61-4E14-4BA0-A551-2CDE002A4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524250"/>
            <a:ext cx="85725" cy="85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45B1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A890786-CDDF-4343-8325-E09ACF69D8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81150" y="3409950"/>
            <a:ext cx="85725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mathlib community documentation：formalized mathematical library and reusable theorem infrastructure.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AB22306-A7B5-4BB8-88A5-0FB86C494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210050"/>
            <a:ext cx="85725" cy="85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46C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A709125-1176-4AE2-A7D7-27B9997AF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81150" y="4095750"/>
            <a:ext cx="85725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LeanDojo / ReProver：Lean 环境、proof state 与 premise retrieval 在机器学习定理证明中的使用。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987092E-10EB-41C1-AA08-8C59003C17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5638800"/>
            <a:ext cx="56769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注：本章未包含原 PPT 前半部分的数学史内容。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ED80360-3811-41DE-A031-7D8A544914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AA597D8-74A3-4A8E-A663-94FF927EEB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269197185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25E673D2-3AA8-4D33-A8B2-7B3F608EC7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57C5C8F-3259-4216-B0D6-D52F5AC80A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32C40EB-66EF-4743-AB34-DB0D263983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领域介绍的基本框架：三个核心研究领域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AB462C3-5953-4770-B902-2126859A9B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82B3FDD-B292-4578-AE3B-0C5A259FE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1981200"/>
            <a:ext cx="2552700" cy="1905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F209FAE-9994-467F-B670-027492209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7800" y="2324100"/>
            <a:ext cx="18288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3F6F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25A2070-F866-4023-BB26-156492EB51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62100" y="2419350"/>
            <a:ext cx="16002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自动形式化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422A169-AC67-4CE2-A8AD-60444684B7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7800" y="3105150"/>
            <a:ext cx="18288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将人类数学知识转化为机器可理解的形式语言。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F66FAE0-B488-456D-BD4D-301E53FB2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2781300"/>
            <a:ext cx="4191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72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→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DE82C46-87C2-433E-BACC-F72153046E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1981200"/>
            <a:ext cx="2552700" cy="1905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A0BCC73-F7E8-4CBE-8AA1-C339208802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76800" y="2324100"/>
            <a:ext cx="18288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AFE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0ACF7C5-9462-4B20-BA53-BF44F0D396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2419350"/>
            <a:ext cx="16002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自动语义评估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4A396CE-EF11-4509-9C30-79B41A2EDB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76800" y="3105150"/>
            <a:ext cx="18288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判断形式化结果是否保持原始数学语义。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91316E6-2EA1-4FC1-AA75-F65D3BB6CC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781300"/>
            <a:ext cx="4191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72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→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1C3A63C-C9A5-4D30-856D-F88BADABC3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43850" y="1981200"/>
            <a:ext cx="2552700" cy="1905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E3A8B02-09F7-491E-9089-93B06C2F44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324100"/>
            <a:ext cx="18288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F6ED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89B1C3C-B02F-4D42-B797-677ACA705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2419350"/>
            <a:ext cx="16002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自动定理证明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0E2A1AE-40F9-429A-AC4E-99A038AE11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3105150"/>
            <a:ext cx="18288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在形式系统中搜索并生成机器可检验证明。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FDDB8AA-0880-4EA2-A5A1-7F797E921C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4838700"/>
            <a:ext cx="88773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C133BC0-CA65-4317-8C76-3E663C9418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200" y="5048250"/>
            <a:ext cx="82296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本章置于三大方向之前：先建立形式语言、Lean、mathlib 与证明检查的共同语境。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E5C8A54-D460-4BE8-B47E-D3518DFDF9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B4245884-9979-42B9-89C2-B3D0A3ECC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693101189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264242E8-EB14-4EAA-B0BE-DB9C67FB1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C9FE6B9-AD2B-4526-945C-8E3C7A5630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B972105-B9B1-4015-9E62-A8A499136F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为什么先介绍 Lean：它是后续任务的共同语言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F000351-B16F-4A64-89F7-3CC139A863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E500E3A-EAE8-440A-A774-89C8499A49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600200"/>
            <a:ext cx="4914900" cy="3733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D4BB374-C739-4F33-99EF-4678BD435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96050" y="1600200"/>
            <a:ext cx="4914900" cy="3733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4E91B6B-6E44-4CFE-838F-6CBA51418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038350"/>
            <a:ext cx="40005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作为形式语言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3A01CE7-46D4-48F9-ADAF-D55B5E4F61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8003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57C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98FAAC7-9888-4082-803F-F1BDA935FD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7800" y="27241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命题、定义、证明都需要精确表示。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23F30F5-9AF5-43D8-9881-1237A0268E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34099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57C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6498CC3-79A8-4E9F-9CD8-6B644CFF5F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7800" y="33337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自动形式化的输出通常就是 Lean 代码。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1D17749-3572-47CE-A372-90B15CB931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40195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57C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E259756-A62A-4D5B-B80F-F416BC0D5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7800" y="39433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语义评估需要比较自然语言与形式语言。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51F01FD-3AFE-4397-B864-94E9E1150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77050" y="2038350"/>
            <a:ext cx="40005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作为验证环境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079F3D1-F967-4520-BC43-EEF814699F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28003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F6B2333-45F6-4C67-92CE-12975FD3A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62800" y="27241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 可以检查证明是否符合目标命题。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DD4E46A-0C06-4112-8E7F-2B4A038FB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34099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657774D-B407-4C29-9193-222DE6362A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62800" y="33337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proof state 是自动证明中的搜索状态。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AD6ABB1-E877-4632-94B5-9DF4F40740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40195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3F79AFD-036E-4A38-B856-C13DB5CB0B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62800" y="39433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编译反馈可以用于修复与强化学习。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28528F8-D84C-493F-B9EB-3F0C9FA1B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5753100"/>
            <a:ext cx="88392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因此，Lean 不只是一个工具名称，而是 AI4Math 中“可验证数学对象”的承载形式。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55663DB-7735-4A2A-AA9A-C957D9E167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547B99DC-C5B2-40F9-B343-B1BF94197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062558274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13784D18-7E1D-48C7-9F39-C38154E147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7137C16-94BC-43A3-8E9E-C34CA09297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0FD176F-3C8C-4D4B-862F-76EE00FA8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形式语言与自然语言：表达目标不同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158A39D-478A-41E9-849E-9DE86D4A1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54E0723-6D29-45AB-BDF5-DEF78F6E37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38300"/>
            <a:ext cx="4953000" cy="3543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9116B8A-3A96-49CA-B26A-45FAA06F12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638300"/>
            <a:ext cx="4953000" cy="3543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0060751-F5B1-43B3-9B00-335347C0E7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2076450"/>
            <a:ext cx="40005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自然语言数学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7E05E1F-5BCE-40FA-ACDF-C44C44EC9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8384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57C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49DECB9-3628-4FB4-8DA6-29C70210C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7800" y="27622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适合表达思想、结构和证明策略。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95F2A80-B3F8-43B4-A2B4-B94E2A42F1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34480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57C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2596C3B-DC3B-422E-B3BE-856F3D470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7800" y="33718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依赖上下文、省略和读者补全。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69AC3BE-6797-4C93-BDA4-0C63C22AA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40576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57C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4C513B8-69B4-445D-AC42-089750B1F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7800" y="39814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通常以可读性与启发性为优先。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B9A2093-DA6C-4342-B9BD-4E6D944074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076450"/>
            <a:ext cx="40005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形式语言数学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499BB8C-224E-4C69-BD73-136BB50CE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28384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98811F8-B2D1-45A2-A35E-0B8E44C6EB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62800" y="27622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符号、语法和语义规则必须明确。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6DBE426-CFB6-4EAF-B354-C70AEE007D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34480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5E7CBFB-DCD5-4E0D-A2E6-02483D09A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62800" y="33718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每个对象具有确定类型和依赖关系。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CA5BC2A-0331-4B7E-84F2-48DB017341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4057650"/>
            <a:ext cx="66675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5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98F2399-F4D2-4526-A6C3-0FA022A5B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62800" y="3981450"/>
            <a:ext cx="3619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目标是消除歧义并支持机器检查。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089DD9B-EF62-4FFA-B3B0-7B8754B6DC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5715000"/>
            <a:ext cx="94488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AI4Math 中的形式化并非追求替代人类表达，而是增加一个可计算、可验证的表示层。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B0D49CD-F679-43EF-9D81-1C53BAC93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30768FE-C57F-4A9A-B2ED-3ECB7B096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872336064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0E5C1F12-A38E-477D-9735-ED7102F8E1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40500B5-E395-47DD-9EB5-D80D1B33B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CE4AF01-81E3-4CF6-9F35-5301C7695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Lean：证明助手与函数式编程语言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37ED134-2635-4003-8E9C-996C0B99C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92FF614-1318-4791-8004-DFE51FD39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1771650"/>
            <a:ext cx="422910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B1A50CD-406B-4DB0-A6B3-EAAAD82F4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2000250"/>
            <a:ext cx="16954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4482BD8-5BEE-4155-AFC0-048E396E97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2095500"/>
            <a:ext cx="14668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Proof Assistant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3815DE5-0703-4937-BC96-F8CE8C9AD4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076450"/>
            <a:ext cx="165735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Lean 可以帮助用户构造并检查数学证明。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A9E4114-3685-4D62-A78E-CA6805E4C9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34100" y="1771650"/>
            <a:ext cx="422910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2DB20A0-82D3-4091-88BC-3A0175196F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2000250"/>
            <a:ext cx="16954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3F6F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A01BEC9-52ED-4199-A44E-9AD652664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95500"/>
            <a:ext cx="14668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Programming Language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6E13827-D0DD-48A9-A12E-57BF10A337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2076450"/>
            <a:ext cx="165735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Lean 同时具有函数式语言的表达能力。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587711E-DF4A-4F39-971A-42E583A4A7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429000"/>
            <a:ext cx="422910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0797149-8E91-4273-A51E-68EB91DB9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3657600"/>
            <a:ext cx="16954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F6ED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0FADCB2-A87E-4EC1-AC8D-AAD161160F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3752850"/>
            <a:ext cx="14668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Formal Library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35382AB-8724-40AF-AAC7-64EFB2C67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3733800"/>
            <a:ext cx="165735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mathlib 提供大量已验证定义与定理。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B2E1992-46FD-4CA8-B4DE-15F98576F8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34100" y="3429000"/>
            <a:ext cx="422910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74B8543-B64E-43D1-95C1-02A2F8C064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3657600"/>
            <a:ext cx="16954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1D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0197CF4-6E60-4FDE-80A0-B3827A375C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52850"/>
            <a:ext cx="14668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Verifier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789F9B1-1ECF-408F-9830-E91E8DBDB4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3733800"/>
            <a:ext cx="165735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kernel 负责最终的类型检查与证明验收。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86AB576-DB39-4096-A392-59FEEDD5D8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66850" y="5410200"/>
            <a:ext cx="92583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本报告只使用 Lean 的必要概念：命题、类型、证明项、tactic、proof state 和 mathlib。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2C8A80B-6519-49FF-B92A-DFCCB5646F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8CD4853-4D68-42BF-BD68-40DCFB3AE8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12149131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B2DDB0E9-09DF-4C64-AFF2-EBC885D06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7491165-F4D3-4DDB-80E6-62E0AFDDFE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E900F4E-56E1-4D3C-BAAD-34EDEDDBAE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 的可信性：类型检查即证明检查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F060D12-2B5D-4156-88DB-3726E1714C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C187E9D-8FC7-4849-9E3B-A7DC7DDF2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057400"/>
            <a:ext cx="169545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128A69A-B619-4A43-B41F-4B3F132AF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2286000"/>
            <a:ext cx="13525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42C76A4-245F-4434-9D88-94F797DF7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381250"/>
            <a:ext cx="11239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用户代码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A480403-E81C-4039-9C91-844973886F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876550"/>
            <a:ext cx="13144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088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088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theorem / tactic / term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E1EE16F-5D8F-46DC-9865-1EAF66BEA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400" y="2609850"/>
            <a:ext cx="4191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72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→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F3980F1-74FD-4EFD-A0DB-810794F303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2057400"/>
            <a:ext cx="169545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4579896-EDAA-425D-83B3-E17643FCB3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00450" y="2286000"/>
            <a:ext cx="13525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3F6F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DD996FA-2120-4347-84F5-5D8166608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2381250"/>
            <a:ext cx="11239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Elaboration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A7797D8-3708-4C8B-B2B9-8C64E0A28F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876550"/>
            <a:ext cx="13144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088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088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补全类型、隐式参数与实例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70C6881-6F00-4513-AA67-84D677E436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76850" y="2609850"/>
            <a:ext cx="4191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72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→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42DAA3B-BE65-4099-94C0-C715A1A16C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86450" y="2057400"/>
            <a:ext cx="169545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4EE98C8-C292-4423-B8F9-CDA026365B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286000"/>
            <a:ext cx="13525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F6ED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807F88B-6581-4D29-B999-C8B9334FF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2381250"/>
            <a:ext cx="11239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Proof term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E5BA2D3-300E-4CFD-B91B-CC2BD3D61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2876550"/>
            <a:ext cx="13144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088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088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生成底层证明对象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62C11E0-3E4F-47F7-A6DA-B6FD72F34F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609850"/>
            <a:ext cx="4191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72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→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6BD243C-8DF0-4655-BDF4-22FF964C7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2057400"/>
            <a:ext cx="169545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620228F-161B-4334-9D90-60EFDEB075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15350" y="2286000"/>
            <a:ext cx="13525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1D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5F2DDF47-D18D-4EE6-942D-042B9E359A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9650" y="2381250"/>
            <a:ext cx="11239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Kernel check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2424E9D-8AAC-4BD1-BDEB-36B0C33077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34400" y="2876550"/>
            <a:ext cx="13144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088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088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检查项是否属于目标类型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98F0601-4D8C-47F2-9BB1-D1B5E961A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24350"/>
            <a:ext cx="857250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263CFC7-76C0-45AB-A57E-B7A463456A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33600" y="4552950"/>
            <a:ext cx="79248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Lean 最终检查的是底层 proof term，而不是自然语言解释、模型输出或 tactic 的表面形式。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F5B9C17-0A77-4EDE-96F7-6280BB38A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61CA9344-7E03-4E17-A3A0-B0924AF3D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012186512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BFBD2939-50F2-4511-9EE5-CB2C6114EC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67F7327-E3F3-4A5E-9CFA-5751599FE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45FAD3E-C4A5-4A48-A5DB-5CCA7E76A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依值类型论：类型可以依赖于项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0181D5D-CF4D-4E5A-A31E-5686A7665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5D9F655-FECD-408A-B0EA-1881464BB7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714500"/>
            <a:ext cx="4648200" cy="3086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C6A12F5-F015-4CAC-B959-14655DCB4A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14500"/>
            <a:ext cx="4648200" cy="3086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43B6CE3-5BBE-49D1-8A60-E6E652B58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2114550"/>
            <a:ext cx="14287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80E3740-1001-4628-A5BE-8F310352DE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2209800"/>
            <a:ext cx="12001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普通类型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1824A2C-8842-44A6-868B-67DD5C5EF9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2895600"/>
            <a:ext cx="17145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457C5"/>
                </a:solidFill>
                <a:latin typeface="Aptos Mono"/>
                <a:ea typeface="Aptos Mono"/>
                <a:cs typeface="Aptos Mono"/>
              </a:defRPr>
            </a:pPr>
            <a:r>
              <a:rPr sz="1875" b="1">
                <a:solidFill>
                  <a:srgbClr val="2457C5"/>
                </a:solidFill>
                <a:latin typeface="Aptos Mono"/>
                <a:ea typeface="Aptos Mono"/>
                <a:cs typeface="Aptos Mono"/>
              </a:rPr>
              <a:t>List 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929D1CB-66C5-4E05-BE42-0CF6223A01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3486150"/>
            <a:ext cx="333375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元素类型为 α 的列表。</a:t>
            </a:r>
          </a:p>
          <a:p xmlns:a="http://schemas.openxmlformats.org/drawingml/2006/main">
            <a:pPr algn="l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长度不是类型的一部分。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DD88021-AA7E-4839-B87B-119A122FE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2114550"/>
            <a:ext cx="14287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F6ED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379DEAC-8214-4AD3-9707-00D739DDF3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2209800"/>
            <a:ext cx="12001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依值类型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F081428-125F-4132-B4B0-91E7D4763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2895600"/>
            <a:ext cx="20955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76B45"/>
                </a:solidFill>
                <a:latin typeface="Aptos Mono"/>
                <a:ea typeface="Aptos Mono"/>
                <a:cs typeface="Aptos Mono"/>
              </a:defRPr>
            </a:pPr>
            <a:r>
              <a:rPr sz="1875" b="1">
                <a:solidFill>
                  <a:srgbClr val="176B45"/>
                </a:solidFill>
                <a:latin typeface="Aptos Mono"/>
                <a:ea typeface="Aptos Mono"/>
                <a:cs typeface="Aptos Mono"/>
              </a:rPr>
              <a:t>Vector α 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97E63B8-1263-4024-9F3B-A04CEEC746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3486150"/>
            <a:ext cx="3429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元素类型为 α、长度为 n 的向量。</a:t>
            </a:r>
          </a:p>
          <a:p xmlns:a="http://schemas.openxmlformats.org/drawingml/2006/main">
            <a:pPr algn="l">
              <a:defRPr sz="1350" b="0">
                <a:solidFill>
                  <a:srgbClr val="5C677A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C677A"/>
                </a:solidFill>
                <a:latin typeface="Aptos"/>
                <a:ea typeface="Aptos"/>
                <a:cs typeface="Aptos"/>
              </a:rPr>
              <a:t>长度 n 进入类型本身。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4ED7468-5296-4FED-807F-92095C218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5429250"/>
            <a:ext cx="88773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依值类型论使维度、索引、结构假设乃至命题本身都可以进入类型层面。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6C49247-70A9-4383-B781-42D0C35FA0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53293CB-1C7E-482A-94CF-7DD40EDC58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2041846021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E43B98EF-A92D-4548-8B8E-249EAF1F67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DE3D570-9CA2-4344-AFB1-9685307678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15C4DD6-0885-4DA9-BB06-A4BAACDFF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Curry-Howard 对应：命题即类型，证明即项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FAF0AAD-D457-4088-8DC0-DEE421E6B3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40A1056-5BF7-4665-BE8C-384A2A2F0C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790700"/>
            <a:ext cx="18097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D3FCC37-3F13-4900-B08D-90C0A315D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1981200"/>
            <a:ext cx="1581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逻辑视角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11AE9E2-217E-4998-87DD-70423E45B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790700"/>
            <a:ext cx="18097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BD11820-DE29-437B-8F46-F03A1CF675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1981200"/>
            <a:ext cx="1581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命题 P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71AA17B-A4FE-425D-AC0F-CF9859B676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1790700"/>
            <a:ext cx="18097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1228BEC-4D46-4490-BE07-E96F725A7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24550" y="1981200"/>
            <a:ext cx="1581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证明 p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61C309D-08B3-40FF-BE6D-9BF4FC5DBB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1790700"/>
            <a:ext cx="23812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2E90E0B-5A6C-4CE6-9098-39418E64E3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1981200"/>
            <a:ext cx="21526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P ⇒ Q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8CA3B41-C4CA-42CE-B1A9-6FDB89624F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2705100"/>
            <a:ext cx="18097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163CFCE-2117-4216-AB00-7450C6EC8B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895600"/>
            <a:ext cx="1581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类型论视角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3ACF3B6-2EC3-43D6-BD62-BED2E8CB5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2705100"/>
            <a:ext cx="18097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B56295B-384A-4BE8-ADF1-2C03F3A59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2895600"/>
            <a:ext cx="1581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类型 P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FE33CD1-0CED-4DDC-994A-DB0159BB5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2705100"/>
            <a:ext cx="18097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226D7C9-7C5C-46EF-861C-F196E9E9A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24550" y="2895600"/>
            <a:ext cx="1581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项 p : P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DD3E5B4-1741-4A5C-A0ED-503B462B80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705100"/>
            <a:ext cx="23812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52FAC2A-1EDF-420E-BF4F-7AC8EAE99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895600"/>
            <a:ext cx="21526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函数 P → Q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785319B-05E8-44E8-9C84-4A4C50F4B6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3619500"/>
            <a:ext cx="18097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05CB1F8-F326-4C19-A367-45DDA6092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810000"/>
            <a:ext cx="1581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Lean 中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BF34856-1DBF-439A-9142-4592C8402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619500"/>
            <a:ext cx="18097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E5BE6FE7-6F54-49C8-BD8B-0B2AFB0A2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3810000"/>
            <a:ext cx="1581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目标类型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79FC122-AFF9-4486-AE6F-4DB0622E51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3619500"/>
            <a:ext cx="18097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54F6755-8646-41FD-9D1A-AA9B82CD7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24550" y="3810000"/>
            <a:ext cx="1581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候选 proof term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A902B875-2B61-4512-9FA6-C31B224CF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3619500"/>
            <a:ext cx="23812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C6191E62-F751-4A98-87D1-97FE61FD42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3810000"/>
            <a:ext cx="21526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函数应用 / 构造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10AF38D3-2A02-4DB1-9628-B8C826F542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4953000"/>
            <a:ext cx="12382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1D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C6EBEB0D-AD31-4ADC-95F6-25F76AFA4C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33550" y="5048250"/>
            <a:ext cx="10096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核心理解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495B0AAB-0123-4D70-8AF8-7005B6FD3C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81350" y="5029200"/>
            <a:ext cx="74295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57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证明一个命题，就是构造一个属于该命题类型的项；检查证明，就是检查该项的类型。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EB2E4F42-B5B6-4F56-9554-81BF9FD4E4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DC2D861B-5D24-4988-8A90-97C61D668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117102745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160C128C-499D-4B43-87A9-B5D1F3C85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9F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3D30602-1801-442B-AF0C-CE8CEE6D1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85750"/>
            <a:ext cx="590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457C5"/>
                </a:solidFill>
                <a:latin typeface="Aptos"/>
                <a:ea typeface="Aptos"/>
                <a:cs typeface="Aptos"/>
              </a:defRPr>
            </a:pPr>
            <a:r>
              <a:rPr sz="975" b="1">
                <a:solidFill>
                  <a:srgbClr val="2457C5"/>
                </a:solidFill>
                <a:latin typeface="Aptos"/>
                <a:ea typeface="Aptos"/>
                <a:cs typeface="Aptos"/>
              </a:rPr>
              <a:t>第 1-2 章：Lean 与形式化基础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8C8199B-DE22-45E4-BD44-64021CA65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90550"/>
            <a:ext cx="99060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例 1：命题逻辑中的证明对象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013BF2D-5942-4182-B2AF-3056C06291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181100"/>
            <a:ext cx="111633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5E1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422E2E4-A33E-47CD-AEC7-59760DBF2D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38300"/>
            <a:ext cx="5715000" cy="3200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827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7FDEF15-719A-4C62-856D-A73B11C63C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209800"/>
            <a:ext cx="4953000" cy="1200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E5E7EB"/>
                </a:solidFill>
                <a:latin typeface="Aptos Mono"/>
                <a:ea typeface="Aptos Mono"/>
                <a:cs typeface="Aptos Mono"/>
              </a:defRPr>
            </a:pPr>
            <a:r>
              <a:rPr sz="1800" b="0">
                <a:solidFill>
                  <a:srgbClr val="E5E7EB"/>
                </a:solidFill>
                <a:latin typeface="Aptos Mono"/>
                <a:ea typeface="Aptos Mono"/>
                <a:cs typeface="Aptos Mono"/>
              </a:rPr>
              <a:t>example (P Q : Prop) (hP : P)</a:t>
            </a:r>
          </a:p>
          <a:p xmlns:a="http://schemas.openxmlformats.org/drawingml/2006/main">
            <a:pPr algn="l">
              <a:defRPr sz="1800" b="0">
                <a:solidFill>
                  <a:srgbClr val="E5E7EB"/>
                </a:solidFill>
                <a:latin typeface="Aptos Mono"/>
                <a:ea typeface="Aptos Mono"/>
                <a:cs typeface="Aptos Mono"/>
              </a:defRPr>
            </a:pPr>
            <a:r>
              <a:rPr sz="1800" b="0">
                <a:solidFill>
                  <a:srgbClr val="E5E7EB"/>
                </a:solidFill>
                <a:latin typeface="Aptos Mono"/>
                <a:ea typeface="Aptos Mono"/>
                <a:cs typeface="Aptos Mono"/>
              </a:rPr>
              <a:t>    (hPQ : P → Q) : Q := by</a:t>
            </a:r>
          </a:p>
          <a:p xmlns:a="http://schemas.openxmlformats.org/drawingml/2006/main">
            <a:pPr algn="l">
              <a:defRPr sz="1800" b="0">
                <a:solidFill>
                  <a:srgbClr val="E5E7EB"/>
                </a:solidFill>
                <a:latin typeface="Aptos Mono"/>
                <a:ea typeface="Aptos Mono"/>
                <a:cs typeface="Aptos Mono"/>
              </a:defRPr>
            </a:pPr>
            <a:r>
              <a:rPr sz="1800" b="0">
                <a:solidFill>
                  <a:srgbClr val="E5E7EB"/>
                </a:solidFill>
                <a:latin typeface="Aptos Mono"/>
                <a:ea typeface="Aptos Mono"/>
                <a:cs typeface="Aptos Mono"/>
              </a:rPr>
              <a:t>  exact hPQ hP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77E6A68-A8F7-45B7-B0E6-3E848A3D25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0" y="1638300"/>
            <a:ext cx="4171950" cy="3200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B5334EC-0408-49B7-90CC-12F9C4F483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58050" y="2000250"/>
            <a:ext cx="952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EEFF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32400FA-4373-486C-BDC5-0093267BC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2095500"/>
            <a:ext cx="7239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解释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1D320E7-B324-4C26-AEB1-0D4AFC291A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48550" y="2686050"/>
            <a:ext cx="3143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P、Q 是命题，也可视为类型。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34422EE-9F1C-46DD-A0E4-899BF84E2B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48550" y="3181350"/>
            <a:ext cx="3143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hP : P 表示已有 P 的证明。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E4AD8A9-3B84-45AC-99D3-771A46B4B0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48550" y="3676650"/>
            <a:ext cx="3333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42033"/>
                </a:solidFill>
                <a:latin typeface="Aptos"/>
                <a:ea typeface="Aptos"/>
                <a:cs typeface="Aptos"/>
              </a:rPr>
              <a:t>hPQ : P → Q 表示从 P 到 Q 的函数。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F6A7119-BF28-4453-8080-19F7AF67A5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48550" y="4171950"/>
            <a:ext cx="3333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6B45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6B45"/>
                </a:solidFill>
                <a:latin typeface="Aptos"/>
                <a:ea typeface="Aptos"/>
                <a:cs typeface="Aptos"/>
              </a:rPr>
              <a:t>hPQ hP 构造出 Q 的证明。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EAF02CA-C1AF-4CE5-8037-7C5A6843D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43100" y="5543550"/>
            <a:ext cx="830580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142033"/>
                </a:solidFill>
                <a:latin typeface="Aptos"/>
                <a:ea typeface="Aptos"/>
                <a:cs typeface="Aptos"/>
              </a:defRPr>
            </a:pPr>
            <a:r>
              <a:rPr sz="1575" b="1">
                <a:solidFill>
                  <a:srgbClr val="142033"/>
                </a:solidFill>
                <a:latin typeface="Aptos"/>
                <a:ea typeface="Aptos"/>
                <a:cs typeface="Aptos"/>
              </a:rPr>
              <a:t>这个例子体现了 Curry-Howard 对应在 Lean 中的基本工作方式。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D51484E-CD00-47B7-9FE4-97D03FD3D4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15100"/>
            <a:ext cx="6000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AI4Math: Landscape, Breakthroughs, and Future Directions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746CD26-F33E-4F74-B881-40091447E2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323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0" tIns="0" rIns="0" bIns="0" anchor="t"/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94A3B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94A3B8"/>
                </a:solidFill>
                <a:latin typeface="Aptos"/>
                <a:ea typeface="Aptos"/>
                <a:cs typeface="Aptos"/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138827745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2026-05-26T18:37:41.2200000Z</dcterms:created>
  <dcterms:modified xsi:type="dcterms:W3CDTF">2026-05-26T18:37:41.2200000Z</dcterms:modified>
</coreProperties>
</file>