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1a76326c0ed4f0b" /><Relationship Type="http://schemas.openxmlformats.org/officeDocument/2006/relationships/extended-properties" Target="/docProps/app.xml" Id="R22c4844128184a70" /><Relationship Type="http://schemas.openxmlformats.org/officeDocument/2006/relationships/officeDocument" Target="/ppt/presentation.xml" Id="R597e6079b1a3410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404bd024f6d46bc"/>
  </p:sldMasterIdLst>
  <p:notesMasterIdLst>
    <p:notesMasterId xmlns:r="http://schemas.openxmlformats.org/officeDocument/2006/relationships" r:id="R64c35f9513e74a3a"/>
  </p:notesMasterIdLst>
  <p:sldIdLst>
    <p:sldId xmlns:r="http://schemas.openxmlformats.org/officeDocument/2006/relationships" id="256" r:id="Rfb7300c1dccf414b"/>
    <p:sldId xmlns:r="http://schemas.openxmlformats.org/officeDocument/2006/relationships" id="257" r:id="Re3dba63d4ec74d27"/>
    <p:sldId xmlns:r="http://schemas.openxmlformats.org/officeDocument/2006/relationships" id="258" r:id="R46bc614da36c45b2"/>
    <p:sldId xmlns:r="http://schemas.openxmlformats.org/officeDocument/2006/relationships" id="259" r:id="R57a0d6434d9d42f6"/>
    <p:sldId xmlns:r="http://schemas.openxmlformats.org/officeDocument/2006/relationships" id="260" r:id="Rf7f63a859bd943db"/>
    <p:sldId xmlns:r="http://schemas.openxmlformats.org/officeDocument/2006/relationships" id="261" r:id="Rb5be07e0759543af"/>
    <p:sldId xmlns:r="http://schemas.openxmlformats.org/officeDocument/2006/relationships" id="262" r:id="Rc0dae3ce8f0e4db4"/>
    <p:sldId xmlns:r="http://schemas.openxmlformats.org/officeDocument/2006/relationships" id="263" r:id="R17b3e661e9c24dc4"/>
    <p:sldId xmlns:r="http://schemas.openxmlformats.org/officeDocument/2006/relationships" id="264" r:id="R13cb998f652845ab"/>
    <p:sldId xmlns:r="http://schemas.openxmlformats.org/officeDocument/2006/relationships" id="265" r:id="R459fcf2409494ed6"/>
    <p:sldId xmlns:r="http://schemas.openxmlformats.org/officeDocument/2006/relationships" id="266" r:id="R1ca4d1331e004285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404bd024f6d46bc" /><Relationship Type="http://schemas.openxmlformats.org/officeDocument/2006/relationships/theme" Target="/ppt/theme/theme1.xml" Id="R4039a006c2c2406f" /><Relationship Type="http://schemas.openxmlformats.org/officeDocument/2006/relationships/notesMaster" Target="/ppt/notesMasters/notesMaster1.xml" Id="R64c35f9513e74a3a" /><Relationship Type="http://schemas.openxmlformats.org/officeDocument/2006/relationships/presProps" Target="/ppt/presProps.xml" Id="R8bf9b5369a044ba0" /><Relationship Type="http://schemas.openxmlformats.org/officeDocument/2006/relationships/viewProps" Target="/ppt/viewProps.xml" Id="Rf0207c5ee6f448ec" /><Relationship Type="http://schemas.openxmlformats.org/officeDocument/2006/relationships/tableStyles" Target="/ppt/tableStyles.xml" Id="Rf9ceeb640f82431f" /><Relationship Type="http://schemas.openxmlformats.org/officeDocument/2006/relationships/slide" Target="/ppt/slides/slide1.xml" Id="Rfb7300c1dccf414b" /><Relationship Type="http://schemas.openxmlformats.org/officeDocument/2006/relationships/slide" Target="/ppt/slides/slide2.xml" Id="Re3dba63d4ec74d27" /><Relationship Type="http://schemas.openxmlformats.org/officeDocument/2006/relationships/slide" Target="/ppt/slides/slide3.xml" Id="R46bc614da36c45b2" /><Relationship Type="http://schemas.openxmlformats.org/officeDocument/2006/relationships/slide" Target="/ppt/slides/slide4.xml" Id="R57a0d6434d9d42f6" /><Relationship Type="http://schemas.openxmlformats.org/officeDocument/2006/relationships/slide" Target="/ppt/slides/slide5.xml" Id="Rf7f63a859bd943db" /><Relationship Type="http://schemas.openxmlformats.org/officeDocument/2006/relationships/slide" Target="/ppt/slides/slide6.xml" Id="Rb5be07e0759543af" /><Relationship Type="http://schemas.openxmlformats.org/officeDocument/2006/relationships/slide" Target="/ppt/slides/slide7.xml" Id="Rc0dae3ce8f0e4db4" /><Relationship Type="http://schemas.openxmlformats.org/officeDocument/2006/relationships/slide" Target="/ppt/slides/slide8.xml" Id="R17b3e661e9c24dc4" /><Relationship Type="http://schemas.openxmlformats.org/officeDocument/2006/relationships/slide" Target="/ppt/slides/slide9.xml" Id="R13cb998f652845ab" /><Relationship Type="http://schemas.openxmlformats.org/officeDocument/2006/relationships/slide" Target="/ppt/slides/slide10.xml" Id="R459fcf2409494ed6" /><Relationship Type="http://schemas.openxmlformats.org/officeDocument/2006/relationships/slide" Target="/ppt/slides/slide11.xml" Id="R1ca4d1331e00428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e76a90d50e6547e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b12fe1545d64d9c" /><Relationship Type="http://schemas.openxmlformats.org/officeDocument/2006/relationships/notesMaster" Target="/ppt/notesMasters/notesMaster1.xml" Id="R6146907f0724412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abd8eaea6714c63" /><Relationship Type="http://schemas.openxmlformats.org/officeDocument/2006/relationships/notesMaster" Target="/ppt/notesMasters/notesMaster1.xml" Id="Re9527e54f0c34f8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b339aa5b7e34a4c" /><Relationship Type="http://schemas.openxmlformats.org/officeDocument/2006/relationships/notesMaster" Target="/ppt/notesMasters/notesMaster1.xml" Id="R12cc383100c3443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37ccb0f297e4a29" /><Relationship Type="http://schemas.openxmlformats.org/officeDocument/2006/relationships/notesMaster" Target="/ppt/notesMasters/notesMaster1.xml" Id="Ra5a3bda270c742f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8186279ef7e4420" /><Relationship Type="http://schemas.openxmlformats.org/officeDocument/2006/relationships/notesMaster" Target="/ppt/notesMasters/notesMaster1.xml" Id="R91dfd088aedb460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364802e38124baa" /><Relationship Type="http://schemas.openxmlformats.org/officeDocument/2006/relationships/notesMaster" Target="/ppt/notesMasters/notesMaster1.xml" Id="R8b5dad4c1b2f454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3e446826ff24459" /><Relationship Type="http://schemas.openxmlformats.org/officeDocument/2006/relationships/notesMaster" Target="/ppt/notesMasters/notesMaster1.xml" Id="Re432eaf4f5084ab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84d3633bc574fbf" /><Relationship Type="http://schemas.openxmlformats.org/officeDocument/2006/relationships/notesMaster" Target="/ppt/notesMasters/notesMaster1.xml" Id="R594b40ffe9ad460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023f968c64c4d97" /><Relationship Type="http://schemas.openxmlformats.org/officeDocument/2006/relationships/notesMaster" Target="/ppt/notesMasters/notesMaster1.xml" Id="R495887d77b314cf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793d0630df664621" /><Relationship Type="http://schemas.openxmlformats.org/officeDocument/2006/relationships/notesMaster" Target="/ppt/notesMasters/notesMaster1.xml" Id="R4891e0d8da584bb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3b0e7554bd854e70" /><Relationship Type="http://schemas.openxmlformats.org/officeDocument/2006/relationships/notesMaster" Target="/ppt/notesMasters/notesMaster1.xml" Id="R54f18b09ab65412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03cb5fe19c42c5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387b4e9b6db84deb" /><Relationship Type="http://schemas.openxmlformats.org/officeDocument/2006/relationships/slideLayout" Target="/ppt/slideLayouts/slideLayout2.xml" Id="Rd2206098843c4e1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2206098843c4e1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86a9c9e087e47c1" /><Relationship Type="http://schemas.openxmlformats.org/officeDocument/2006/relationships/notesSlide" Target="/ppt/notesSlides/notesSlide1.xml" Id="Rc9459cfacf3d4c7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1da75061de9f4579" /><Relationship Type="http://schemas.openxmlformats.org/officeDocument/2006/relationships/image" Target="/ppt/media/image10.png" Id="R2544ea9b105f484e" /><Relationship Type="http://schemas.openxmlformats.org/officeDocument/2006/relationships/image" Target="/ppt/media/image11.png" Id="R98a1a6f407494101" /><Relationship Type="http://schemas.openxmlformats.org/officeDocument/2006/relationships/notesSlide" Target="/ppt/notesSlides/notesSlide10.xml" Id="Reaf57248b04442a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24eb727f1ca5497a" /><Relationship Type="http://schemas.openxmlformats.org/officeDocument/2006/relationships/notesSlide" Target="/ppt/notesSlides/notesSlide11.xml" Id="R6b87123388d04df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9b5e7669f0654890" /><Relationship Type="http://schemas.openxmlformats.org/officeDocument/2006/relationships/notesSlide" Target="/ppt/notesSlides/notesSlide2.xml" Id="R1c4f010630334ea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24b23a10e3cc48e7" /><Relationship Type="http://schemas.openxmlformats.org/officeDocument/2006/relationships/image" Target="/ppt/media/image.png" Id="Rd93f2595c1e946cf" /><Relationship Type="http://schemas.openxmlformats.org/officeDocument/2006/relationships/notesSlide" Target="/ppt/notesSlides/notesSlide3.xml" Id="R828da4df1080446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123fecb377dc4b78" /><Relationship Type="http://schemas.openxmlformats.org/officeDocument/2006/relationships/image" Target="/ppt/media/image2.png" Id="R37c22ba732ed4cce" /><Relationship Type="http://schemas.openxmlformats.org/officeDocument/2006/relationships/notesSlide" Target="/ppt/notesSlides/notesSlide4.xml" Id="Reef6a0a7302046f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d159e5c1b7e4089" /><Relationship Type="http://schemas.openxmlformats.org/officeDocument/2006/relationships/image" Target="/ppt/media/image3.png" Id="Rac82c332534a46e0" /><Relationship Type="http://schemas.openxmlformats.org/officeDocument/2006/relationships/image" Target="/ppt/media/image4.png" Id="R2a51ef4de65e446b" /><Relationship Type="http://schemas.openxmlformats.org/officeDocument/2006/relationships/notesSlide" Target="/ppt/notesSlides/notesSlide5.xml" Id="R913efa492604439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cb3eb05ef89d4157" /><Relationship Type="http://schemas.openxmlformats.org/officeDocument/2006/relationships/image" Target="/ppt/media/image5.png" Id="Rb3007b98a0434eeb" /><Relationship Type="http://schemas.openxmlformats.org/officeDocument/2006/relationships/notesSlide" Target="/ppt/notesSlides/notesSlide6.xml" Id="R6137fbd7e39a411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86f1208825b4ca1" /><Relationship Type="http://schemas.openxmlformats.org/officeDocument/2006/relationships/image" Target="/ppt/media/image6.png" Id="Ree141ca709d640d5" /><Relationship Type="http://schemas.openxmlformats.org/officeDocument/2006/relationships/image" Target="/ppt/media/image7.png" Id="R9b87c456e7954ad9" /><Relationship Type="http://schemas.openxmlformats.org/officeDocument/2006/relationships/notesSlide" Target="/ppt/notesSlides/notesSlide7.xml" Id="R4f4d90c42b9e43c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1299db6b944a4b7f" /><Relationship Type="http://schemas.openxmlformats.org/officeDocument/2006/relationships/image" Target="/ppt/media/image8.png" Id="Rad857b7dadc94a16" /><Relationship Type="http://schemas.openxmlformats.org/officeDocument/2006/relationships/notesSlide" Target="/ppt/notesSlides/notesSlide8.xml" Id="Rfc0139c458d84aa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1eedc4a3dbeb4c98" /><Relationship Type="http://schemas.openxmlformats.org/officeDocument/2006/relationships/image" Target="/ppt/media/image9.png" Id="R77919027f3a64202" /><Relationship Type="http://schemas.openxmlformats.org/officeDocument/2006/relationships/notesSlide" Target="/ppt/notesSlides/notesSlide9.xml" Id="R1f1fd12e2aba467c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F8AF4FBE-40DA-4643-BC93-1E8BCA393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FD932A9A-14BD-468C-831F-E02C06139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613A274C-BEC6-4FE5-BC0D-C54E82E18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CHAPTER 4 OVERVIEW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2A270A9-96D2-448E-95D6-098A93BC9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语义评估回答：机器生成的 Lean 命题，究竟是不是原来的数学命题？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435D9E-8ABE-4BAD-8D28-D9E8ABD70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Lean 只能验证形式命题本身；如果形式命题已经改写了题意，证明器通过并不能保证解决了原题。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FB749B-1F1A-4EA1-AED9-302E78414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90750"/>
            <a:ext cx="30289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EBD1CC3-614F-4197-9C5B-387C434AB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90750"/>
            <a:ext cx="476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750886-5516-4A16-886D-A7C2D3AF5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24100"/>
            <a:ext cx="26860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原始自然语言题目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DACB0FB-89E3-4059-8260-7A2F3905C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47950"/>
            <a:ext cx="268605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例：对所有实数 x，都有 x² ≥ 0。</a:t>
            </a:r>
          </a:p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数学含义包含变量域、运算结构和隐含类型。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7DC240-EF0C-497A-889D-D7E67B8288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6200" y="2628900"/>
            <a:ext cx="4000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-&gt;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09C3078-0FA8-44ED-8914-52B2FA5B4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190750"/>
            <a:ext cx="30289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3F6F28F-611B-4D6E-8D0B-F5D3F773E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190750"/>
            <a:ext cx="476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8C54543-BA0D-4358-ADF0-83E2F64FE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2324100"/>
            <a:ext cx="26860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生成 Lean statement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2877F1C-6DF8-4728-A402-72D159BF5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2647950"/>
            <a:ext cx="268605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候选可能变成：对所有自然数 n，都有 n² ≥ 0。</a:t>
            </a:r>
          </a:p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它可证明，但变量域已从实数改成自然数。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698E91B-9944-48B8-8EE8-188EF870C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2628900"/>
            <a:ext cx="4000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-&gt;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91356DF-332B-4751-9C76-B3BDE25A0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2190750"/>
            <a:ext cx="30289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487D3EF-F04F-4165-A882-2AAF1BAB7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2190750"/>
            <a:ext cx="476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6233554-1C0B-47F9-9DD2-BCB289E6B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324100"/>
            <a:ext cx="26860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Lean 验证通过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1A57D19-62F2-4CDB-9746-67B788586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647950"/>
            <a:ext cx="268605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验证器只说明候选 Lean statement 内部成立。</a:t>
            </a:r>
          </a:p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它并不会自动比较候选与原自然语言题目。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1AF4888-3EEF-444D-9DA9-2629D3EE0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000500"/>
            <a:ext cx="4762500" cy="1276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391AFC6-47EF-4CCA-8D87-5AA3D776B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000500"/>
            <a:ext cx="47625" cy="1276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4A85A5D-B218-4D4F-B28A-8CC53683B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4133850"/>
            <a:ext cx="44577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本章的核心区分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032EFAF-4419-49BC-BD73-33C952AD4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4419600"/>
            <a:ext cx="44577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formal correctness 指 Lean 代码语法、类型和证明检查通过；semantic correctness 指它是否忠实表达了原始数学命题。二者相关，但绝不等同。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89493B7-4BF9-4390-A087-CCAEB70DE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4000500"/>
            <a:ext cx="4762500" cy="1276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7E7DB12C-4DB1-42A5-AB8D-FC7DBA6F5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4000500"/>
            <a:ext cx="47625" cy="1276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1729D4B-7419-4318-A061-2B66C25E8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34150" y="4133850"/>
            <a:ext cx="44577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为什么这对 AI4Math 重要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25A04FA-137F-4968-806A-4CDF52DC0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34150" y="4419600"/>
            <a:ext cx="44577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自动形式化会成为证明器、训练数据和数学 agent 的入口。如果入口命题已经弱化、强化、漏条件或改变量域，后续证明再严谨也会变成“串题”。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B5470F72-F2DB-4690-AD5D-50BAC31B6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Chapter 4 overview: semantic correctness beyond Lean type-checking.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5477419C-B76D-479A-AC17-DF72D8F1B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E6D7A0CC-27B5-4B23-BDC8-5670E27D7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43455123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819BEF4-D2DC-4175-B008-AA2F8B1E5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32B8DD47-F222-4A00-AE83-4ED554DB90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1AD95173-512B-4D07-BF5C-BFD01FBEB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CRITICLEAN | RESULTS AND LIMITS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6348CFF-B5D3-44C6-AA15-85AAD7B01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CriticLean 表明 critic 可显著提高语义筛选质量，但仍不能替代形式化等价证明。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78327C-5471-4ED1-A093-4FC0667CD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CriticLeanBench 衡量 critic 能否区分正确与错误 formalization；FineLeanCorpus 展示 critic 如何进一步参与高质量训练数据构建。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F1D29B2-1F8F-4E13-8257-C51B746E1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57400"/>
            <a:ext cx="57721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BC02931-A538-4289-A3C4-B84064AC1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52650"/>
            <a:ext cx="55054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2: performance on CriticLeanBench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544ea9b105f484e"/>
          <a:stretch xmlns:a="http://schemas.openxmlformats.org/drawingml/2006/main"/>
        </p:blipFill>
        <p:spPr>
          <a:xfrm xmlns:a="http://schemas.openxmlformats.org/drawingml/2006/main">
            <a:off x="1708316" y="2381250"/>
            <a:ext cx="3384218" cy="32861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FCA7AE3-9B58-441E-BA3C-A92E23CF3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057400"/>
            <a:ext cx="4552950" cy="1276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4648F6D-2EB8-4980-8431-498AB657FA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2152650"/>
            <a:ext cx="428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7: critic in the autoformalization pipeline</a:t>
            </a:r>
          </a:p>
        </p:txBody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8a1a6f407494101"/>
          <a:stretch xmlns:a="http://schemas.openxmlformats.org/drawingml/2006/main"/>
        </p:blipFill>
        <p:spPr>
          <a:xfrm xmlns:a="http://schemas.openxmlformats.org/drawingml/2006/main">
            <a:off x="7776210" y="2381250"/>
            <a:ext cx="2316480" cy="723900"/>
          </a:xfrm>
          <a:prstGeom xmlns:a="http://schemas.openxmlformats.org/drawingml/2006/main" prst="rect">
            <a:avLst/>
          </a:prstGeom>
        </p:spPr>
      </p:pic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47BB960-CD90-4D53-A44F-105E50AE8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505200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9857245-A651-43FA-A5BA-F0BBC7DD4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505200"/>
            <a:ext cx="47625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039F1EF-A2FC-4F5C-977C-E6E30F6FA4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3590925"/>
            <a:ext cx="42672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判别性能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119BFD-9DE4-477E-905F-2E5ED53BB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3819525"/>
            <a:ext cx="4267200" cy="3143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1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1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Qwen3-32B-RL 在 CriticLeanBench 上 ACC=87.0、TNR=85.6；Gemini-2.5-Pro ACC=89.2，是闭源强基线。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E3D218C-19A7-4C95-AF05-F917570BB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343400"/>
            <a:ext cx="45529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9D4BCCE-AA53-411E-82FB-CC21491CE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343400"/>
            <a:ext cx="47625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3422027-1717-4A18-BCCF-F6932EB09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4429125"/>
            <a:ext cx="42672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进入生成闭环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C2DA803-2FBA-4F87-8209-568F44785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4657725"/>
            <a:ext cx="4267200" cy="3714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1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1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50 个 Omni-MATH 样本的人评中，单次 Kimina 为 38.0；compiler feedback 为 54.0；加入 CriticLean 后为 84.0。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17AEA3B-F674-4DF9-8E08-2022410051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5238750"/>
            <a:ext cx="455295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F127E96-5C81-4E58-A0F8-678CC7B0B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5238750"/>
            <a:ext cx="47625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2DAA797-5253-40B7-ABE2-665D73E21C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5324475"/>
            <a:ext cx="42672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边界条件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AD4CDC1-90BF-4A86-AAAF-1A710D0E6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5553075"/>
            <a:ext cx="4267200" cy="3524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1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1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critic 仍是模型判别器，不给出 Lean-checkable equivalence certificate；500-pair benchmark 与人工准则也可能带有分布偏差。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408F784-7618-448E-9C63-2FDBB6A8F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Peng et al., CriticLean, arXiv:2507.06181v1, Table 2, Table 7, Table 8 and Section 6.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9C53B9B-14AA-4C91-9B3F-DAAA37DB15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79C9A794-501B-4286-9E20-B512694468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96920782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6217C381-859E-40D8-81A1-F11678D3E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D3F2E40B-A0AB-40CF-8845-C7B9B328F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BF647782-B7F8-47F2-9574-6E6972B29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CHAPTER 4 | SUMMARY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ED9CE9D-879D-42BA-831C-3A23A145D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本章小结：语义评估是自动形式化的质量控制层，而不是附属指标。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6CE694-B606-40C1-994C-9B8DDB4D5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 BEq+ 到 FormalAlign 再到 CriticLean，评估对象从文本相似度转向数学等价、语义对齐和训练反馈。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7D1D8F-8E00-4D67-977A-6FD9BF372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98120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任何 autoformalization 输出都应回答三个层次的问题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60D02C8-9839-4F57-AFDC-724A3366F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324100"/>
            <a:ext cx="495300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15B516-1740-435C-8EF1-70B46E9F3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324100"/>
            <a:ext cx="66675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CFDE95F-A076-4605-B3AC-150EBFD43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495550"/>
            <a:ext cx="4000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E7893CC-C572-496E-BE23-2F6911E36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476500"/>
            <a:ext cx="4000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6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6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形式合法性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7C0FA2-F5E5-4405-89A7-D2D2C1733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752725"/>
            <a:ext cx="4000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1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这是不是合法 Lean？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1829C72-E1EC-4F80-BF51-1B77D2453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009900"/>
            <a:ext cx="400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8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compiler / type checker 负责语法、名称解析与类型检查；但它不理解“是否仍是原题”。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BF03F6D-D111-4179-BE69-E6497FDFC3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457575"/>
            <a:ext cx="495300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3DDB7D3-11BD-4E9A-A0FC-FCDDB3036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457575"/>
            <a:ext cx="66675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5253B8E-B1CA-44D3-B549-0CAA61B3C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000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2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B174598-3905-40C9-A707-57D94C63F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609975"/>
            <a:ext cx="4000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6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6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语义忠实性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7973D6C-AA6F-4D37-974F-780F83318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886200"/>
            <a:ext cx="4000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1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候选 statement 是否与原题同义？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F11FFBC-5813-4D84-9D37-3A77DADD6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143375"/>
            <a:ext cx="400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8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用 reference-based 双向推出提供形式证据；FormalAlign 用 learned alignment 扩展覆盖范围。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09EED51-664A-4378-873D-95A4AD529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591050"/>
            <a:ext cx="495300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7AD369B-4195-45AF-9E7F-9B6301770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591050"/>
            <a:ext cx="66675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6ABE885-73E3-46E4-9F69-5F32BAD35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762500"/>
            <a:ext cx="4000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3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4DE42E3-A931-4DAD-8AA4-69AF72399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743450"/>
            <a:ext cx="4000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6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6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系统反馈性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8261F46-795C-407C-AFF0-1AE2CA5AC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5019675"/>
            <a:ext cx="4000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15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错误判断能否反过来改善生成？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65FC842-A5DE-4094-8E01-313052F66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5276850"/>
            <a:ext cx="400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8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CriticLean 把 critic 放入 SFT/RL、候选过滤与数据构建，使评估成为训练系统的一环。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031A2A3-B8ED-4221-B914-DC1A7756C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98120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三类代表方法的取舍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15BF6DA0-0E9C-4CC6-BAE2-83BEF821E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2324100"/>
            <a:ext cx="114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88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方法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A645F7AE-3102-42E2-ADB0-809F851C5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324100"/>
            <a:ext cx="1524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88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主要证据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C6FB4DF6-7413-4EF1-B0B3-60D7A1366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2324100"/>
            <a:ext cx="1524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88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主要边界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11D14295-053A-4FD3-BFB6-A61D816F1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55270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379C03B-8142-4A1E-A30E-141F3F6A7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552700"/>
            <a:ext cx="47625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35C70C68-C5E9-4656-ABCE-5142F7A1C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2686050"/>
            <a:ext cx="11430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BEq+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5FE80D1-01F1-4AA0-A61B-FFA4AA515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667000"/>
            <a:ext cx="180975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65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65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在 Lean 中证明 candidate 与 reference 双向推出。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5CF06C3B-9A95-41D7-B4DF-76378E7D8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2667000"/>
            <a:ext cx="169545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6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6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需要 reference；proof search 失败不等于语义不等价，长 statement 容易被低估。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B3288B1A-C64C-4195-B79D-FCC2BA1D1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5623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1F9CBE0A-F57C-4101-8AA0-6E507C1B0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562350"/>
            <a:ext cx="47625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F21F3758-CAC2-474E-91C6-35CC92788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3695700"/>
            <a:ext cx="11430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FormalAlign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7C39AEC4-B0E2-46B1-80E0-C7109D78B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676650"/>
            <a:ext cx="180975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65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65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学习 informal-formal representation alignment，输出 alignment score。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977FF042-254D-4D8D-8752-B7C9F9CEE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3676650"/>
            <a:ext cx="169545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6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6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高效、可批量运行；但 score 不是 Lean 可检查的等价证书。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99C5D7C7-8D5C-4996-8766-19F5DF9C2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57200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13431629-893D-4344-A187-04DF4F7F0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572000"/>
            <a:ext cx="47625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231934F2-9245-43BB-8DB6-73B1991C7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4705350"/>
            <a:ext cx="11430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CriticLean</a:t>
            </a:r>
          </a:p>
        </p:txBody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C5BBACDA-9DDC-48E3-A456-D87BF5C64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686300"/>
            <a:ext cx="180975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65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65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把 critic 作为训练、过滤和修复反馈信号。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68695575-0854-484D-BA0E-B8503844E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4686300"/>
            <a:ext cx="169545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6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6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依赖 critic 与数据分布；能提升系统质量，但不能替代数学证明。</a:t>
            </a:r>
          </a:p>
        </p:txBody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89432804-D61E-416D-BC1D-9201D823E5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695950"/>
            <a:ext cx="108013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2126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FA8BF177-CA87-43E9-8064-7AFEC5661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800725"/>
            <a:ext cx="103251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ctr">
              <a:defRPr sz="100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0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报告后续记住这一句话：Lean 验证的是形式命题本身；AI4Math 系统必须同时报告 compilation success 与 semantic / final accuracy。</a:t>
            </a:r>
          </a:p>
        </p:txBody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327ACF90-BC74-4BF4-9B98-2259B1CA6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Chapter summary: compiler validity + semantic fidelity + feedback-driven improvement.</a:t>
            </a:r>
          </a:p>
        </p:txBody>
      </p:sp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81E8DD30-E53A-4442-89E3-A21C035A3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48" name="">
            <a:extLst xmlns:a="http://schemas.openxmlformats.org/drawingml/2006/main">
              <a:ext uri="{FF2B5EF4-FFF2-40B4-BE49-F238E27FC236}">
                <a16:creationId xmlns:a16="http://schemas.microsoft.com/office/drawing/2014/main" id="{41EC4DC6-AA51-4161-99CF-60EF940D86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323830727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A69BA3D4-99BE-46CE-A4E8-D1A878A93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B392AB2D-C583-4992-BF9E-73714082F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66A61065-E078-475C-B5E3-43D3FAFA0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EVALUATION SPECTRUM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947F4F-3657-43DB-827C-E340DFE5D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语义评估方法从表面相似度，逐步走向可证明等价与可训练 critic。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DE6A005-C46E-4901-A7E6-1F4092312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越靠右，越接近数学语义；但成本、覆盖范围和可解释性也会发生变化。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642C80-CAFF-45CA-A09B-E6BFF74B9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266950"/>
            <a:ext cx="169545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CD08EDC-3B0A-416C-B228-CD6F83AF1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266950"/>
            <a:ext cx="16954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C5805AB-F071-4383-91E2-5C61EF99B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400300"/>
            <a:ext cx="1466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String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98BACF-3C40-41BE-95C1-271893F43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24150"/>
            <a:ext cx="146685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BLEU / edit distance</a:t>
            </a:r>
          </a:p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看文本相似，不懂数学等价。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E801081-8B22-4284-AD14-8B896D7FE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5050" y="2819400"/>
            <a:ext cx="1714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1A0E929-F033-4F96-80C0-622C0F194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2266950"/>
            <a:ext cx="169545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A471C38-7A9A-4BBC-83F3-6B7A3ED60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2266950"/>
            <a:ext cx="16954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9770397-4A81-45A0-A710-E9E88EA84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2400300"/>
            <a:ext cx="1466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Tree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87D446C-9CD1-4DAE-9AED-CC1DF183B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2724150"/>
            <a:ext cx="146685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AST / syntax tree</a:t>
            </a:r>
          </a:p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比较形式结构，但仍可能错过语义。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A092F9A-BC10-4F1D-8D1C-F87C9BC32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2819400"/>
            <a:ext cx="1714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E9693F5-1D75-4A47-9462-120CA27F2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266950"/>
            <a:ext cx="169545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5ADE5A-8F79-4DA3-990D-B323B3698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266950"/>
            <a:ext cx="16954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F1BA987-3D8D-4D9B-BAE6-C8D4D3E58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400300"/>
            <a:ext cx="1466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Type-check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5BEFE9-52C0-4899-B7CF-864275754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724150"/>
            <a:ext cx="146685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Lean 接受 statement</a:t>
            </a:r>
          </a:p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只保证形式合法，不保证是原题。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A65E590-F3CF-4A2D-B576-B0015E6B1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819400"/>
            <a:ext cx="1714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501CAA9-00E7-428C-8FEB-00EE82878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266950"/>
            <a:ext cx="169545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8A0E2B1-7A96-4A3F-B1A3-9D2206E53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266950"/>
            <a:ext cx="16954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3E0CCE0-99BF-435E-ACB4-BD96ACC30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2400300"/>
            <a:ext cx="1466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 equivalence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C9C9DBA-D227-4B3E-A4E4-4A97C615F1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2724150"/>
            <a:ext cx="146685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 -&gt; B 且 B -&gt; A</a:t>
            </a:r>
          </a:p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用证明器尝试双向推出。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CEB1285-5CDE-45B5-BBFD-A2F677D0DD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2819400"/>
            <a:ext cx="1714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EE567F7-765B-4635-88A9-DC65B537A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266950"/>
            <a:ext cx="169545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8A64E99F-20AD-4EEE-9086-C3F5140D3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266950"/>
            <a:ext cx="16954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3D54AEC-81DA-48B8-9C72-6E190D079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400300"/>
            <a:ext cx="1466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LLM / term critic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60D6278B-686B-41AD-85A6-989855A68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724150"/>
            <a:ext cx="146685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结合术语 grounding</a:t>
            </a:r>
          </a:p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判断自然语言与 Lean 是否一致。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FC42C782-E328-4946-AC78-2D3A86C94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2819400"/>
            <a:ext cx="1714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5EC3F4B7-9574-4712-8135-B1EC988C7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15550" y="2266950"/>
            <a:ext cx="169545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C39ACAE8-9566-4F7F-9A06-31C52A438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15550" y="2266950"/>
            <a:ext cx="16954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EB888E98-59C8-44D1-899D-E52186034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29850" y="2400300"/>
            <a:ext cx="1466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6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Training signal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059E87F9-28A3-4883-B49A-3F35858F5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29850" y="2724150"/>
            <a:ext cx="146685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critic 进入训练闭环</a:t>
            </a:r>
          </a:p>
          <a:p xmlns:a="http://schemas.openxmlformats.org/drawingml/2006/main">
            <a:pPr algn="ctr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从评测器变成 reward source。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F72876CB-02E8-4054-B7E3-AC38B4C0F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343400"/>
            <a:ext cx="30289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82B96E04-AE25-4C8A-AE4C-325D0D17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34340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D230C12F-CB10-4919-8D1B-FBBD714D2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4476750"/>
            <a:ext cx="2724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BEq+ 的位置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2BE7EF34-E69E-42F3-AA44-044A3F901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4762500"/>
            <a:ext cx="27241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它属于 reference-based proof equivalence：给定候选 Lean statement 与参考 Lean statement，尝试用 Lean 证明二者双向推出。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57E77174-FAB4-48BD-A31C-CE19CCF37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4343400"/>
            <a:ext cx="30289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DF91EAD8-87F5-4034-94FD-35478148D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434340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258AE314-C740-4B30-86B8-276A0CB41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5350" y="4476750"/>
            <a:ext cx="2724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FormalAlign 的位置</a:t>
            </a:r>
          </a:p>
        </p:txBody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3D07F5C7-54A8-4026-BE20-C86EF9896B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5350" y="4762500"/>
            <a:ext cx="27241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它把 informal-formal 对齐建模为可学习的表示问题，用训练目标让自然语言与形式语言靠近。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F6230C98-3F42-4AC3-B30E-8C5C33E36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4343400"/>
            <a:ext cx="30289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DEFD5A78-F331-4BD5-A413-433B32B17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434340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88938AAF-89A9-4AD7-90B3-885EE3B4F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476750"/>
            <a:ext cx="2724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CriticLean 的位置</a:t>
            </a:r>
          </a:p>
        </p:txBody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0C9D7465-87AD-4C34-AE92-BF0190528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762500"/>
            <a:ext cx="27241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它把 critic 从最终打分器推进到训练系统中，用语义忠实度判断形成偏好或奖励信号。</a:t>
            </a:r>
          </a:p>
        </p:txBody>
      </p:sp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3EC4761C-EC26-48FA-B6BD-1E8ED9F32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Chapter 4 overview: string similarity -&gt; proof equivalence -&gt; learned critic.</a:t>
            </a:r>
          </a:p>
        </p:txBody>
      </p:sp>
      <p:sp>
        <p:nvSpPr>
          <p:cNvPr id="48" name="">
            <a:extLst xmlns:a="http://schemas.openxmlformats.org/drawingml/2006/main">
              <a:ext uri="{FF2B5EF4-FFF2-40B4-BE49-F238E27FC236}">
                <a16:creationId xmlns:a16="http://schemas.microsoft.com/office/drawing/2014/main" id="{4635F1F7-2075-41FF-BA6A-DBB5863D64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49" name="">
            <a:extLst xmlns:a="http://schemas.openxmlformats.org/drawingml/2006/main">
              <a:ext uri="{FF2B5EF4-FFF2-40B4-BE49-F238E27FC236}">
                <a16:creationId xmlns:a16="http://schemas.microsoft.com/office/drawing/2014/main" id="{39FE3C01-A45D-46D1-A87D-3965024C0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223896558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84E53C0-9C71-4709-918F-A87243F86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4C573B6E-A9DC-4E06-A082-73906382D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1BCA820C-53CB-47D7-9C54-F22C4013A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BEQ+ | METHOD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A1D3517-6E6B-417D-9D87-B95128582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BEq+ 将“语义是否相同”转化为 Lean 中的双向可证明等价检查。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7EE063F-ED36-4C64-A785-0E852B7C1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它不是看字符串是否相似，而是问：候选 statement 能否推出参考 statement，参考 statement 又能否推出候选 statement？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1C1B863-59AE-4903-8625-CDD9FC579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43100"/>
            <a:ext cx="6096000" cy="403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FEC379E-CB3A-47E3-BCAB-2C9835190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38350"/>
            <a:ext cx="58293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Algorithm 1: BEq+ unidirectional check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93f2595c1e946cf"/>
          <a:stretch xmlns:a="http://schemas.openxmlformats.org/drawingml/2006/main"/>
        </p:blipFill>
        <p:spPr>
          <a:xfrm xmlns:a="http://schemas.openxmlformats.org/drawingml/2006/main">
            <a:off x="1901307" y="2324100"/>
            <a:ext cx="3303037" cy="33718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544ECB9-8DC8-41E7-832C-A47E67B8A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1943100"/>
            <a:ext cx="4057650" cy="990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D4E9D5E-B0A8-4959-82E4-835D4912E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1943100"/>
            <a:ext cx="47625" cy="990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68F7C75-3DA6-4A85-96A8-928D3A5F9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076450"/>
            <a:ext cx="3752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输入与输出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5ADD64E-EBC4-4AB1-94ED-C2019A673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362200"/>
            <a:ext cx="37528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输入是一对 Lean theorem formalizations t1 与 t2。单向检查判断 t2 是否可由 t1 推出；完整 BEq+ 对两个方向各运行一次。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F4FD85D-7994-4484-BCC3-7AF5E4212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3162300"/>
            <a:ext cx="40576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63C595E-36CA-449C-92F5-D2F5F5EBA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316230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109E0E-D98E-4774-9505-3F575631E0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3295650"/>
            <a:ext cx="3752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为什么比 BEqL 更强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E7D0A7F-A216-4A83-85E1-3614A7308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3581400"/>
            <a:ext cx="37528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BEqL 主要依赖 exact?。BEq+ 进一步尝试 conclusion matching、apply/convert、tauto、simp_all_arith!、noncomm_ring 等策略，因此召回率更高。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1DA755C-CD9E-4F33-96ED-C6C796DE3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4457700"/>
            <a:ext cx="40576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55A98FB-F92B-4D5F-A1CE-4563775B57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445770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8725753-1CAA-4825-B462-1637EB689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4591050"/>
            <a:ext cx="3752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仍然需要谨慎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488A3F0-6F57-4E4F-AAB4-A726D1CAB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4876800"/>
            <a:ext cx="37528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是保守的 symbolic metric：证明器找不到等价证明，并不意味着两个命题一定不等价。因此它适合比较系统，不适合作为绝对语义裁判。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6BCDC5D-36AF-47C9-8EB1-0BBB0C970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Poiroux et al., Reliable Evaluation and Benchmarks for Statement Autoformalization, EMNLP 2025, Algorithm 1.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2352797-B61A-420B-8E3E-6D03191FA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A901179-B7AB-4883-9DA0-4852079B6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858679132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6C9B5FC-7434-4DB4-9A57-23103590E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C679FD45-4F1D-4FCA-9E4F-1646FF543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005A6A91-D9AC-4B74-B651-EB04CF4CA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BEQ+ | BENCHMARKS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A66ADFF-20CA-465E-AEEA-334B9B1BC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这篇论文的贡献不是一个指标，而是一套评估标准化资源。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781DDB7-CC2F-43E2-A7B4-04DA1067C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用于自动评分；ProofNetVerif 用于检验评分器；ProofNet# 与 RLM25 用于更可靠地测试 autoformalization 系统。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A748A9-19B7-4D31-B547-723616412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38350"/>
            <a:ext cx="4953000" cy="2019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92DCC7-DC30-493C-B586-193812BD1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33600"/>
            <a:ext cx="46863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3: Lean Blueprint projects used to build RLM25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7c22ba732ed4cce"/>
          <a:stretch xmlns:a="http://schemas.openxmlformats.org/drawingml/2006/main"/>
        </p:blipFill>
        <p:spPr>
          <a:xfrm xmlns:a="http://schemas.openxmlformats.org/drawingml/2006/main">
            <a:off x="1605260" y="2324100"/>
            <a:ext cx="2771180" cy="13335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BB98C65-FE1F-4D56-AC1D-3A3A81C86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2038350"/>
            <a:ext cx="257175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D00241-54B8-4EA8-A3ED-C77B613B7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203835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C7531FE-B4AC-4EBE-BAA6-D9CE5BD4C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171700"/>
            <a:ext cx="22669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ProofNetVerif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2954A03-7D06-44E9-B851-D49554260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457450"/>
            <a:ext cx="2266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3,752 个 formal-informal-prediction 三元组，带人工 semantic equivalence 标签，用来评价自动指标是否接近人类判断。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A07DC40-778B-4D31-8271-70F313F80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2038350"/>
            <a:ext cx="257175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0F20661-6F50-4CD5-BAEE-752B586C2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203835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8D1BD29-88ED-49F9-AD76-53E431FF7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2171700"/>
            <a:ext cx="22669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ProofNet#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247368A-F115-4FB5-8E05-7057F2101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2457450"/>
            <a:ext cx="2266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对 Lean 4 ProofNet ports 进行人工修正；作者发现 118/371 entries 含 formalization errors，占 31.8%。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BE9AD48-C798-4B46-8129-3D0EC0D0A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3486150"/>
            <a:ext cx="257175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948E652-F3D4-45FF-B588-9C269E92C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348615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0B51A58-018A-4C3D-B294-39FA7BDAE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619500"/>
            <a:ext cx="22669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RLM25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2E66FE7-2D14-486E-A1AB-D64D7A101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905250"/>
            <a:ext cx="2266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619 个来自六个 Lean blueprint 项目的 research-level pairs；用于观察从本科题到研究级数学的难度迁移。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AC047C8-937B-4FDF-8A4C-C0FE80087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3486150"/>
            <a:ext cx="257175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FCD9171-257B-437E-86D7-6007BB4F5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348615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C542F53-2E98-44C1-AA16-BD2ACA06E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619500"/>
            <a:ext cx="22669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标注标准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8B94AF2-A6EC-4473-A7E1-8DABF8980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905250"/>
            <a:ext cx="2266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人工检查缺失/多余假设、默认类型、自然数从 0 开始、定义/instance 选择、过强或过弱条件等语义问题。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CE9E055-E2F2-42C3-BE8F-C20656C25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953000"/>
            <a:ext cx="1524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2126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57B7EC8-74C3-48FE-8C44-693CC0016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5048250"/>
            <a:ext cx="1333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3,752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3A00D8B-07E3-417F-8FF3-D8BBE4DB5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5362575"/>
            <a:ext cx="13335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ProofNetVerif labels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4C773DB-7069-4275-A8E4-387F98F31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62300" y="4953000"/>
            <a:ext cx="1524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AD3B03B-5E97-443A-909C-DB6D9C75F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5048250"/>
            <a:ext cx="1333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118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D632B07-68F3-4C83-B5B9-ADF47305E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5362575"/>
            <a:ext cx="13335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ProofNet errors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AB8016F-5F2A-4DEB-93C2-F8537BB54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00650" y="4953000"/>
            <a:ext cx="1524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0FBDE25-D13A-456A-A68A-5F818C250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5048250"/>
            <a:ext cx="1333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619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AC584506-E98F-40CB-931D-77A05D205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5362575"/>
            <a:ext cx="13335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RLM25 pairs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6E082F90-9FDE-4DF7-A5D2-6EA3790C7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953000"/>
            <a:ext cx="1524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08FE1AE0-988E-475A-8418-FE10FA7CE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5048250"/>
            <a:ext cx="1333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6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6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0182BC94-8C70-4181-8559-E6065BAD2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5362575"/>
            <a:ext cx="13335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05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research projects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FE1EE110-3242-415A-8288-D6D1EAF3B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Poiroux et al. 2025, Sections 3.1, 4.1, 4.2, Table 3 and Appendix A.2.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FA1AFC3E-E394-403E-9746-817C9FE13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8496B316-5F1C-4638-A9F1-A0F156398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733008770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3B79A88-5087-41E2-A638-230785A21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02052FA9-2292-49A6-AE94-1B145BC12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0A8C17B5-6770-4E5A-B00C-ACDBC89AC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BEQ+ | RESULTS AND LIMITS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277EA4E-9480-4CC9-9A04-9A8BB6232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实验结论：BEq+ 与人类判断高度相关，但它仍低估真实语义正确率。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9F425CD-1C68-4F42-9666-8849B1926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这正是语义评估的困难：可复现、低成本、接近人类判断三者很难同时做到完美。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475B64C-3518-4914-AD8A-72E0D19AC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38350"/>
            <a:ext cx="61150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E8390DA-0A4E-4F77-A421-B7F8550F4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33600"/>
            <a:ext cx="58483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Figures 2-3: sampling, type-check filtering, and scaling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c82c332534a46e0"/>
          <a:stretch xmlns:a="http://schemas.openxmlformats.org/drawingml/2006/main"/>
        </p:blipFill>
        <p:spPr>
          <a:xfrm xmlns:a="http://schemas.openxmlformats.org/drawingml/2006/main">
            <a:off x="685800" y="2404266"/>
            <a:ext cx="5772150" cy="2068518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82CB529-DD43-43BE-9E68-80B22873B4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2038350"/>
            <a:ext cx="40005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E5E764A-7E87-4B07-9350-1CE59B01E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133600"/>
            <a:ext cx="37338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2: correlation with human-reported accuracy</a:t>
            </a:r>
          </a:p>
        </p:txBody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a51ef4de65e446b"/>
          <a:stretch xmlns:a="http://schemas.openxmlformats.org/drawingml/2006/main"/>
        </p:blipFill>
        <p:spPr>
          <a:xfrm xmlns:a="http://schemas.openxmlformats.org/drawingml/2006/main">
            <a:off x="7678561" y="2381250"/>
            <a:ext cx="2797528" cy="1238250"/>
          </a:xfrm>
          <a:prstGeom xmlns:a="http://schemas.openxmlformats.org/drawingml/2006/main" prst="rect">
            <a:avLst/>
          </a:prstGeom>
        </p:spPr>
      </p:pic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2B3413-9D16-4BA0-95F5-B6866AE8C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4000500"/>
            <a:ext cx="4000500" cy="1104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69D4575-8074-490E-BB83-B71054F8B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4000500"/>
            <a:ext cx="47625" cy="1104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A360394-0C13-4497-91A5-D7149594E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133850"/>
            <a:ext cx="36957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最重要的数字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1410BDB-4ECA-488E-A46A-1D5DF55B8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419600"/>
            <a:ext cx="36957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与人工 accuracy 的 benchmark-level Pearson / Kendall correlation 分别为 0.974 / 0.872；type-check rate 只有 0.655 / 0.560。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6135F6E-72A8-458C-87ED-5F3089581D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219700"/>
            <a:ext cx="3028950" cy="933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2BBF435-8936-467E-BBEF-686908BAC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219700"/>
            <a:ext cx="47625" cy="933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7215FD0-5A51-45E1-8FEF-2B7A2EE94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5353050"/>
            <a:ext cx="2724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采样与过滤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65706B5-8719-4321-92FF-1C0753ADB6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5638800"/>
            <a:ext cx="27241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type-check filtering 是 sampling-based 方法的关键组件；GPT-4o 在 ProofNet# 上从 31.0% 提升到 45.1%。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B8FC7D1-1428-4479-A577-6F0839AFA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219700"/>
            <a:ext cx="3028950" cy="933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DA64D37-C71A-41E1-A145-D21A205FB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219700"/>
            <a:ext cx="47625" cy="933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E869FD6-5092-4A19-B5A5-A525DA6FA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5353050"/>
            <a:ext cx="2724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研究级数学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E2EDEC7F-C7F2-457D-99AD-9A6F34A91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5638800"/>
            <a:ext cx="27241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RLM25 显示，缺少 in-file context 时研究级 statement autoformalization 接近不可用；上下文是核心资源。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C1CB38F-3454-4C4C-9A24-72C3E526C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5219700"/>
            <a:ext cx="3028950" cy="933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CF89AF0-0EBA-4D71-BC50-49C94C83C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5219700"/>
            <a:ext cx="47625" cy="933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8B1FE71F-091D-4341-8E23-8886510AA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62950" y="5353050"/>
            <a:ext cx="2724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局限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535E041B-D4D6-45CA-AA8E-1C2E2B1F8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62950" y="5638800"/>
            <a:ext cx="27241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对长形式命题召回率显著下降；没有 reference formalization 的开放场景仍不能直接使用。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1134AC6-CD54-4F49-AB0E-589CDB02E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Poiroux et al. 2025, Figures 2-3, Table 2, Table 6 and Limitations.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4FA1E85-9523-4B33-AA38-EE1819CCA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C8B3F075-355A-44CA-8B33-BD2963328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773236558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C8FE8995-060C-4143-8768-904C52572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E470654A-5DCB-454E-9394-60EBBA6CE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455BFE90-D38E-465D-A58B-CEDE610A5B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FORMALIGN | METHOD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2886EF-A69C-48B8-BF41-8E947CEAE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FormalAlign 将语义评估建模为自然语言与 Lean 语句的表示对齐问题。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D748A6-650E-4555-B527-B1C05FA18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它不在 Lean 中证明两个命题等价，而是训练一个专门的 aligner：同时学习 NL -&gt; Lean 的生成能力与 informal-formal hidden-state 对齐。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BA8E8CC-9F0F-43FA-8697-20EAE3FCC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38350"/>
            <a:ext cx="64960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C1F244A-5ADC-4E4F-86CD-82A901EBA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33600"/>
            <a:ext cx="62293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2: dual-loss framework for alignment evaluation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3007b98a0434eeb"/>
          <a:stretch xmlns:a="http://schemas.openxmlformats.org/drawingml/2006/main"/>
        </p:blipFill>
        <p:spPr>
          <a:xfrm xmlns:a="http://schemas.openxmlformats.org/drawingml/2006/main">
            <a:off x="1013538" y="2381250"/>
            <a:ext cx="5497673" cy="32004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7DB32F8-B68F-4C5E-B776-A4E1EC693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2038350"/>
            <a:ext cx="38481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EA414D4-8273-427D-A56B-47D5887F7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203835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00ED3A-5C15-4A8B-A37D-EF4C85D7E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2171700"/>
            <a:ext cx="3543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双任务训练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2A2B61-25F6-4BF5-89F1-02EFBC677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2457450"/>
            <a:ext cx="354330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L_CE 让模型学习从自然语言生成 Lean statement；L_CL 让配对的自然语言与形式语言表示更接近，非配对样本更远。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F03081-D2D8-4AFB-B6EA-AE2A87F5F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3333750"/>
            <a:ext cx="38481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CFA028E-ACD3-4CFB-831A-8D24513ED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333375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325FAE8-DD5F-4FFD-8F0B-A876CBB15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3467100"/>
            <a:ext cx="3543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推理时打分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5830416-6517-4E0B-9EAA-233A53A6F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3752850"/>
            <a:ext cx="354330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V_align = (V_cer + V_sim) / 2。前者来自模型对 Lean 输出的生成置信度，后者来自 hidden-state 余弦相似度。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4E4DE63-862B-4F39-A525-740D7AEC7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4629150"/>
            <a:ext cx="38481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4D13E5-5E3C-4499-961C-6FFDDCCD9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4629150"/>
            <a:ext cx="47625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7F83D51-4B80-4931-880B-12CFC60E7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4762500"/>
            <a:ext cx="3543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与 BEq+ 的差别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0D03FE4-B74C-431E-944D-B8EFD80FE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5048250"/>
            <a:ext cx="354330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是 reference-based proof equivalence；FormalAlign 是 learned alignment critic，覆盖更灵活，但不给出形式证明证书。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FB27558-54C6-42F9-B476-B518B5963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Lu et al., FormalAlign: Automated Alignment Evaluation for Autoformalization, ICLR 2025, Figure 2 and Sections 3.2-3.3.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04892A5-EA3E-4C33-B17B-B0218F065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BF0F3BA-337A-42AF-B763-557FF3909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78546068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3EFCB4EA-0722-4A72-A561-C2B4EA70FC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0FB79DB4-5F55-4995-B3D4-61F939104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2744F0D5-271B-4F77-B0AF-F24791BC6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FORMALIGN | RESULTS AND LIMITS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36205AB-A8A3-4E90-BDA3-E67CA2553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FormalAlign 在构造性错配测试上提高了 precision，但仍不是形式化语义等价证明。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9B06E4-9A8F-4166-BF1E-79CD857A39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实验把每个正确 informal-formal pair 扩展为带有多类 misalignment 的候选集合，并用 AS、Precision、Recall 评估 aligner。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86869D2-8C2D-4C8A-9016-F0ECF299D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81200"/>
            <a:ext cx="10706100" cy="1600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79C6953-97A0-49CB-A569-6CF21B740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76450"/>
            <a:ext cx="104394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3: Automated Alignment Evaluation results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e141ca709d640d5"/>
          <a:stretch xmlns:a="http://schemas.openxmlformats.org/drawingml/2006/main"/>
        </p:blipFill>
        <p:spPr>
          <a:xfrm xmlns:a="http://schemas.openxmlformats.org/drawingml/2006/main">
            <a:off x="2704657" y="2305050"/>
            <a:ext cx="6325486" cy="11239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C36036B-B6C0-4413-821D-E2B9D327E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790950"/>
            <a:ext cx="6153150" cy="1752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059DD0-C046-442B-959D-B3C80B460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86200"/>
            <a:ext cx="58864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3: distribution of synthetic misalignment types</a:t>
            </a:r>
          </a:p>
        </p:txBody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b87c456e7954ad9"/>
          <a:stretch xmlns:a="http://schemas.openxmlformats.org/drawingml/2006/main"/>
        </p:blipFill>
        <p:spPr>
          <a:xfrm xmlns:a="http://schemas.openxmlformats.org/drawingml/2006/main">
            <a:off x="1059996" y="4095750"/>
            <a:ext cx="5061857" cy="1285875"/>
          </a:xfrm>
          <a:prstGeom xmlns:a="http://schemas.openxmlformats.org/drawingml/2006/main" prst="rect">
            <a:avLst/>
          </a:prstGeom>
        </p:spPr>
      </p:pic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105B372-4513-4ECA-AC6A-84A1DD72B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3790950"/>
            <a:ext cx="41719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EF47B6F-0715-40AC-878B-F22B56928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3790950"/>
            <a:ext cx="47625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53BEFC-D5C0-4DBC-9E55-A198E39BA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3886200"/>
            <a:ext cx="38862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1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1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主要结果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02E72D4-5A6B-4762-B428-DFFEA4AEF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4124325"/>
            <a:ext cx="38862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5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5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在 FormL4-Basic 上，FormalAlign 达到 AS 99.21、Precision 93.65；在 MiniF2F-Valid/Test 上 AS 为 66.39/64.61。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24FF20D-5082-4839-A125-70F0E8B7D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4629150"/>
            <a:ext cx="41719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25E9E3D-BD81-4CEC-A198-727E13C2E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4629150"/>
            <a:ext cx="47625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9C67F13-48EE-495A-9D17-4A1799C27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4724400"/>
            <a:ext cx="38862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1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1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人类对比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F65063C-5A19-4D2C-88ED-C450CFC1B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4962525"/>
            <a:ext cx="38862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5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5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80 个 MiniF2F 样本上，human experts 平均 79.58%，FormalAlign 65.00%，GPT-4o 47.50%；FormalAlign 用时小于 2 分钟。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00598DB-B913-4EE7-986D-33A77E0D9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5467350"/>
            <a:ext cx="41719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AB3430B-D75B-4D0F-9B85-8A48223DD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5467350"/>
            <a:ext cx="47625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DE05105-1041-4DD8-8EB3-746875ED0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5562600"/>
            <a:ext cx="38862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1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13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局限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53E5E63-C4FE-461A-BC10-A46EA2EA8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5800725"/>
            <a:ext cx="38862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5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5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该方法依赖合成负例与阈值 theta=0.7；它给出 alignment score，但不能像 Lean 证明那样给出可检查的等价证书。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E14D09C-D447-49C6-B52F-4BC21D7BD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Lu et al., FormalAlign, ICLR 2025, Table 3, Figure 3 and Appendix G.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8D85841-28D3-4746-8A6C-6E59FF2C9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B857CE73-291B-498D-9B03-3307AA404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472375213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30D1B52-40B8-4A2A-94F4-A9CC9A52D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641795AE-A42E-4476-BC0F-8FF0545F9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1A6FA542-5C4F-424B-9732-F8F0B297C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CRITICLEAN | METHOD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7DE2B3-A2E0-4CE4-BBB8-3CE49F516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CriticLean 将 critic 从事后评测器提升为自动形式化的训练与修复闭环。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69E2163-95A3-4947-A04E-69A4A7AE7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它同时使用 Lean compiler 检查语法、名称解析与类型 elaboration，用 CriticLeanGPT 判断自然语言命题与 Lean statement 的语义忠实度。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7C5AC3-A90E-43D4-B9C5-1D0EACE21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76450"/>
            <a:ext cx="7467600" cy="3067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82A8AAF-54ED-492E-802D-7F8E22EB3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71700"/>
            <a:ext cx="72009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1: CriticLean framework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d857b7dadc94a16"/>
          <a:stretch xmlns:a="http://schemas.openxmlformats.org/drawingml/2006/main"/>
        </p:blipFill>
        <p:spPr>
          <a:xfrm xmlns:a="http://schemas.openxmlformats.org/drawingml/2006/main">
            <a:off x="1356632" y="2438400"/>
            <a:ext cx="5783036" cy="2381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7DDB1C4-F3F6-46D6-840E-B2F886B88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2076450"/>
            <a:ext cx="3333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99FE5D2-6149-4E52-9E77-2CBC036BF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2076450"/>
            <a:ext cx="47625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6BFD2DA-1FA2-468B-BBD0-55B561B94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171700"/>
            <a:ext cx="30480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双重验证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0BD29DF-1C2A-4CE4-BDCB-FAFCB8D1C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409825"/>
            <a:ext cx="30480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compiler 负责 syntax、name resolution 与 type checking；critic 负责 semantic meaning、common mistake 与 logical consistency。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F5512A8-CD7A-4706-B3A7-80042DF05B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3048000"/>
            <a:ext cx="333375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6DA4ADB-3E91-4BD0-B9C7-ACAAF9D4E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3048000"/>
            <a:ext cx="47625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38A6B47-3D6C-4ECD-943C-E6ABB74C2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3143250"/>
            <a:ext cx="30480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闭环修复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F19466F-55B7-42C8-AB19-D1FDFCCF5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3381375"/>
            <a:ext cx="30480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编译错误与 critique error 都会返回 autoformalizer，驱动候选 Lean statement 重新生成，而不是只在最终阶段打分。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C98980D-1934-4335-8E83-EB52389E8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4076700"/>
            <a:ext cx="333375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BCB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38EED71-E60C-4879-AD66-C34E3911D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4076700"/>
            <a:ext cx="47625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0905C66-95B0-4F8F-A267-94F534479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171950"/>
            <a:ext cx="30480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RL 信号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4E783B-90B9-49F6-9D32-ECEB685D4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410075"/>
            <a:ext cx="30480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CriticLeanGPT 通过 SFT 与 GRPO 训练；reward 由 judgment 是否匹配标签、输出格式是否正确共同决定。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0C1EE26-E748-4387-B2F8-875C6B730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257800"/>
            <a:ext cx="110680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0543051-8305-486C-99DB-AB83158F3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257800"/>
            <a:ext cx="47625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556C9DB0-BB4C-4F49-B050-5E426EF24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353050"/>
            <a:ext cx="107823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2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本页要点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E6451FD-47AD-41EA-BBA9-EDD5C936ED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91175"/>
            <a:ext cx="10782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BEq+ 和 FormalAlign 主要回答“如何评估”；CriticLean 进一步追问：如果 critic 能判断语义忠实度，能否把它放入生成系统，用来训练、过滤和修复 formalization？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AB2C83C-C74B-43A9-A3DF-0FFDFE3BA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Peng et al., CriticLean, arXiv:2507.06181v1, Figure 1 and Sections 1, 4.3.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CC8B54B-FBBA-4D35-85C6-F60780F64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9C47F05C-BB2E-4108-BE33-184502550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249616486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8D05305-CAD0-4CEB-937A-FACAC64B7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 xmlns:a="http://schemas.openxmlformats.org/drawingml/2006/main">
              <a:ext uri="{FF2B5EF4-FFF2-40B4-BE49-F238E27FC236}">
                <a16:creationId xmlns:a16="http://schemas.microsoft.com/office/drawing/2014/main" id="{4CB5C46F-4A2D-497F-88D0-610DCD3AD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095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 xmlns:a="http://schemas.openxmlformats.org/drawingml/2006/main">
              <a:ext uri="{FF2B5EF4-FFF2-40B4-BE49-F238E27FC236}">
                <a16:creationId xmlns:a16="http://schemas.microsoft.com/office/drawing/2014/main" id="{21FAEE92-ED29-462E-918E-11E5E81CC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00050"/>
            <a:ext cx="53340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CRITICLEAN | BENCHMARK AND DATA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EC714C8-897B-4CE4-8C76-BA066AA69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9525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CriticLeanBench 将语义忠实度评估具体化为“正确/错误形式化”判别任务。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4EB93C-7E87-4476-A2AC-DE393ED3C9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28750"/>
            <a:ext cx="85725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benchmark 包含 500 个自然语言-lean statement pairs，其中 250 个正确、250 个错误；错误样本覆盖编译失败与可编译但语义不忠实两类情况。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F10BAF-642C-4FA3-8B7A-CCF9133BF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114550"/>
            <a:ext cx="6572250" cy="3638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4CC937C-BF0A-4609-92CE-2F316DD25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09800"/>
            <a:ext cx="63055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2: construction of CriticLeanBench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7919027f3a64202"/>
          <a:stretch xmlns:a="http://schemas.openxmlformats.org/drawingml/2006/main"/>
        </p:blipFill>
        <p:spPr>
          <a:xfrm xmlns:a="http://schemas.openxmlformats.org/drawingml/2006/main">
            <a:off x="1252594" y="2438400"/>
            <a:ext cx="5095763" cy="30289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133B6F8-A583-42AA-9B79-5DE9BC0AE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114550"/>
            <a:ext cx="38862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5EEF8D5-FA0D-4B63-984E-951B8400E6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114550"/>
            <a:ext cx="47625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3BF29EB-32A3-4C65-A5FB-BEB267B229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2200275"/>
            <a:ext cx="36004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评估对象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F7FF7D0-D05C-4AC6-A968-8752A02DA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2438400"/>
            <a:ext cx="36004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输入是一道自然语言数学题和一个 Lean 4 statement；输出是该 formalization 是否忠实表达原题。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388D63A-6040-4EA9-A770-C81A07B95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048000"/>
            <a:ext cx="3886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E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A6507BD-5DFD-474C-B2CF-768A73FB8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048000"/>
            <a:ext cx="47625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B4A3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5CE683F-113B-4D6C-A87F-AF52A8B42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3133725"/>
            <a:ext cx="36004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构造流程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9802143-8CF9-41AA-9398-B8259F4D2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3371850"/>
            <a:ext cx="36004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先用 Lean compiler 区分编译失败与可编译样本，再用 DeepSeek-R1 生成判别理由，最后经人工准则筛选。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F97147C-8338-40A7-BF3C-BAC2D35D47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114800"/>
            <a:ext cx="3886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E0D8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139C145-70D2-441E-AD99-F435AFC79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114800"/>
            <a:ext cx="47625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77A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45DF0AC-4140-4885-86F0-485009B9E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4200525"/>
            <a:ext cx="36004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人工准则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7EAE00A-DB9F-4637-A911-C03550CD4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4438650"/>
            <a:ext cx="360045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筛选标准覆盖数学内容完整性、逻辑结构、Lean 技术正确性、问题理解一致性与形式化策略。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95556DD-83CE-485F-BB4A-E0FEDE6B1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5181600"/>
            <a:ext cx="38862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8D1C7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730C591-4DD7-463C-AC02-B51F0E45A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5181600"/>
            <a:ext cx="47625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5F6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53C44CB-04AE-444D-9FAD-32A3BD3A3D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5267325"/>
            <a:ext cx="36004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0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错误谱系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610FED7-62E6-4B2A-B50A-B50F8151A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86650" y="5505450"/>
            <a:ext cx="360045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32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seed data 中高频错误包括 Type Error 24.9%、Premise Translation Error 23.8%、Syntax Error 22.1%。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B2071DA-3AA1-4A08-AD59-461EC05D6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238875"/>
            <a:ext cx="80962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Peng et al., CriticLean, arXiv:2507.06181v1, Figure 2, Figure 3 and Table 1.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2E08A85-EA2D-4E80-BE54-FC2C110F0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341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8FF0BE5-4D10-457C-8EAA-F057789BE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7600" y="6496050"/>
            <a:ext cx="381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24581968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2026-05-27T01:41:01.7390000Z</dcterms:created>
  <dcterms:modified xsi:type="dcterms:W3CDTF">2026-05-27T01:41:01.7390000Z</dcterms:modified>
</coreProperties>
</file>