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3" autoAdjust="0"/>
    <p:restoredTop sz="94658"/>
  </p:normalViewPr>
  <p:slideViewPr>
    <p:cSldViewPr snapToGrid="0">
      <p:cViewPr varScale="1">
        <p:scale>
          <a:sx n="107" d="100"/>
          <a:sy n="107" d="100"/>
        </p:scale>
        <p:origin x="152" y="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493A6A63-A271-4982-A068-205A680A5BC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1F287919-A7FC-480C-B2FB-C12D9867F5A0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74D68A27-822F-47D0-A129-6A3EE905714D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CHAPTER 03 / AUTOFORMALIZATION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E636CA9-17DB-4FF3-AB7B-E5B71702B086}"/>
              </a:ext>
            </a:extLst>
          </p:cNvPr>
          <p:cNvSpPr>
            <a:spLocks noGrp="1"/>
          </p:cNvSpPr>
          <p:nvPr/>
        </p:nvSpPr>
        <p:spPr>
          <a:xfrm>
            <a:off x="609600" y="1257300"/>
            <a:ext cx="8191500" cy="1314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300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3000" b="1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自动形式化</a:t>
            </a:r>
            <a:r>
              <a:rPr sz="3000" b="1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：</a:t>
            </a:r>
          </a:p>
          <a:p>
            <a:pPr algn="l">
              <a:defRPr sz="300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3000" b="1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从自然语言数学到可验证形式对象</a:t>
            </a:r>
            <a:endParaRPr sz="3000" b="1" dirty="0">
              <a:solidFill>
                <a:srgbClr val="1E252B"/>
              </a:solidFill>
              <a:latin typeface="Microsoft YaHei UI"/>
              <a:ea typeface="Microsoft YaHei UI"/>
              <a:cs typeface="Microsoft YaHei UI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4E45F61-737E-411A-B92B-9984328C088C}"/>
              </a:ext>
            </a:extLst>
          </p:cNvPr>
          <p:cNvSpPr>
            <a:spLocks noGrp="1"/>
          </p:cNvSpPr>
          <p:nvPr/>
        </p:nvSpPr>
        <p:spPr>
          <a:xfrm>
            <a:off x="647700" y="2895600"/>
            <a:ext cx="8001000" cy="552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3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本章讨论</a:t>
            </a:r>
            <a:r>
              <a:rPr sz="135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AI4Math </a:t>
            </a:r>
            <a:r>
              <a:rPr sz="135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的入口问题：如何将人类书写的数学命题、证明和理论片段转化为</a:t>
            </a:r>
            <a:r>
              <a:rPr sz="135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Lean/Isabelle </a:t>
            </a:r>
            <a:r>
              <a:rPr sz="135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等证明助手能够解析和验证的对象</a:t>
            </a:r>
            <a:r>
              <a:rPr sz="135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86EDEE4-2C15-44CC-8A1B-CF1164B9B089}"/>
              </a:ext>
            </a:extLst>
          </p:cNvPr>
          <p:cNvSpPr>
            <a:spLocks noGrp="1"/>
          </p:cNvSpPr>
          <p:nvPr/>
        </p:nvSpPr>
        <p:spPr>
          <a:xfrm>
            <a:off x="723900" y="4381500"/>
            <a:ext cx="219075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7989B07-60A2-4552-B98B-9F79EDE796C1}"/>
              </a:ext>
            </a:extLst>
          </p:cNvPr>
          <p:cNvSpPr>
            <a:spLocks noGrp="1"/>
          </p:cNvSpPr>
          <p:nvPr/>
        </p:nvSpPr>
        <p:spPr>
          <a:xfrm>
            <a:off x="895350" y="4572000"/>
            <a:ext cx="1714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4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4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statement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AB473A1-9FA2-4521-B977-C9F9FA2996B0}"/>
              </a:ext>
            </a:extLst>
          </p:cNvPr>
          <p:cNvSpPr>
            <a:spLocks noGrp="1"/>
          </p:cNvSpPr>
          <p:nvPr/>
        </p:nvSpPr>
        <p:spPr>
          <a:xfrm>
            <a:off x="895350" y="4914900"/>
            <a:ext cx="1714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命题形式化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FBE1790-5513-4C43-9DFE-A1707F127341}"/>
              </a:ext>
            </a:extLst>
          </p:cNvPr>
          <p:cNvSpPr>
            <a:spLocks noGrp="1"/>
          </p:cNvSpPr>
          <p:nvPr/>
        </p:nvSpPr>
        <p:spPr>
          <a:xfrm>
            <a:off x="3409950" y="4381500"/>
            <a:ext cx="219075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385BE38-9C14-407E-A06A-3CD5B2FF5C34}"/>
              </a:ext>
            </a:extLst>
          </p:cNvPr>
          <p:cNvSpPr>
            <a:spLocks noGrp="1"/>
          </p:cNvSpPr>
          <p:nvPr/>
        </p:nvSpPr>
        <p:spPr>
          <a:xfrm>
            <a:off x="3581400" y="4572000"/>
            <a:ext cx="1714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4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4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proof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B01F233-4A5E-43B2-B0B4-EF2730B487EA}"/>
              </a:ext>
            </a:extLst>
          </p:cNvPr>
          <p:cNvSpPr>
            <a:spLocks noGrp="1"/>
          </p:cNvSpPr>
          <p:nvPr/>
        </p:nvSpPr>
        <p:spPr>
          <a:xfrm>
            <a:off x="3581400" y="4914900"/>
            <a:ext cx="1714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证明结构形式化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444ACEB-3A55-4DF8-9959-D5157B9497E4}"/>
              </a:ext>
            </a:extLst>
          </p:cNvPr>
          <p:cNvSpPr>
            <a:spLocks noGrp="1"/>
          </p:cNvSpPr>
          <p:nvPr/>
        </p:nvSpPr>
        <p:spPr>
          <a:xfrm>
            <a:off x="6096000" y="4381500"/>
            <a:ext cx="219075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CB0121A-6809-42FC-AF79-DE21874E1ED1}"/>
              </a:ext>
            </a:extLst>
          </p:cNvPr>
          <p:cNvSpPr>
            <a:spLocks noGrp="1"/>
          </p:cNvSpPr>
          <p:nvPr/>
        </p:nvSpPr>
        <p:spPr>
          <a:xfrm>
            <a:off x="6267450" y="4572000"/>
            <a:ext cx="1714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4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4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project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1031962-A4CB-4F3B-BAC1-42C47E6BCACD}"/>
              </a:ext>
            </a:extLst>
          </p:cNvPr>
          <p:cNvSpPr>
            <a:spLocks noGrp="1"/>
          </p:cNvSpPr>
          <p:nvPr/>
        </p:nvSpPr>
        <p:spPr>
          <a:xfrm>
            <a:off x="6267450" y="4914900"/>
            <a:ext cx="1714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长程理论形式化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0C0A0D7-C0FF-49A5-891B-B6D9752A5EB6}"/>
              </a:ext>
            </a:extLst>
          </p:cNvPr>
          <p:cNvSpPr>
            <a:spLocks noGrp="1"/>
          </p:cNvSpPr>
          <p:nvPr/>
        </p:nvSpPr>
        <p:spPr>
          <a:xfrm>
            <a:off x="8782050" y="4381500"/>
            <a:ext cx="2190750" cy="83820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3B23BE4-F493-4192-9037-F71FE2B48155}"/>
              </a:ext>
            </a:extLst>
          </p:cNvPr>
          <p:cNvSpPr>
            <a:spLocks noGrp="1"/>
          </p:cNvSpPr>
          <p:nvPr/>
        </p:nvSpPr>
        <p:spPr>
          <a:xfrm>
            <a:off x="8953500" y="4572000"/>
            <a:ext cx="1714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4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4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feedback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C9DF2D3-C119-4106-86DC-CE179C1D5D45}"/>
              </a:ext>
            </a:extLst>
          </p:cNvPr>
          <p:cNvSpPr>
            <a:spLocks noGrp="1"/>
          </p:cNvSpPr>
          <p:nvPr/>
        </p:nvSpPr>
        <p:spPr>
          <a:xfrm>
            <a:off x="8953500" y="4914900"/>
            <a:ext cx="1714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验证器反馈闭环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BDD68EE-1F97-45A0-999A-64D4563EA784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EA29B7E-FDC0-4987-A755-A706E78C2345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09090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DCEE6FA6-C1EC-4417-84E6-72E8AB564B0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11F60823-2D8D-47C5-AACB-EDFE7CC1420F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4B7C9730-BFB3-4316-B9B4-91E04F6D255C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ORIGINAL FIGURE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BC8FE6A-5A74-4742-92AB-92E051ADAB50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Figure 1 对比了 mathlib 的抽象定理与 ProofNet 的具体应用题。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14457A7-D05E-435C-A58D-3DC82952D060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该图说明 ProofNet 不是复制 mathlib 中已有定理，而是测试模型能否把一般理论应用到具体教材问题。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8217B6-4AE5-44C5-B4C2-AC65E4DE617A}"/>
              </a:ext>
            </a:extLst>
          </p:cNvPr>
          <p:cNvSpPr>
            <a:spLocks noGrp="1"/>
          </p:cNvSpPr>
          <p:nvPr/>
        </p:nvSpPr>
        <p:spPr>
          <a:xfrm>
            <a:off x="590550" y="2114550"/>
            <a:ext cx="6858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5E0D358-CE6D-492A-AD55-9701300152F2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6591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论文原图：mathlib vs. ProofNet dataset sample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896979" y="2419350"/>
            <a:ext cx="4245142" cy="27813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D3A782D-18B2-4083-8E40-7FFE0340EDC6}"/>
              </a:ext>
            </a:extLst>
          </p:cNvPr>
          <p:cNvSpPr>
            <a:spLocks noGrp="1"/>
          </p:cNvSpPr>
          <p:nvPr/>
        </p:nvSpPr>
        <p:spPr>
          <a:xfrm>
            <a:off x="7924800" y="2209800"/>
            <a:ext cx="3067050" cy="8953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A89E6E-C5AE-4663-BC67-F11C44648BA5}"/>
              </a:ext>
            </a:extLst>
          </p:cNvPr>
          <p:cNvSpPr>
            <a:spLocks noGrp="1"/>
          </p:cNvSpPr>
          <p:nvPr/>
        </p:nvSpPr>
        <p:spPr>
          <a:xfrm>
            <a:off x="7924800" y="2209800"/>
            <a:ext cx="47625" cy="8953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F8BA8C0-04E9-4364-A32F-C9A172E2A3A7}"/>
              </a:ext>
            </a:extLst>
          </p:cNvPr>
          <p:cNvSpPr>
            <a:spLocks noGrp="1"/>
          </p:cNvSpPr>
          <p:nvPr/>
        </p:nvSpPr>
        <p:spPr>
          <a:xfrm>
            <a:off x="8096250" y="2343150"/>
            <a:ext cx="27622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左侧：mathlib 风格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E125FAB-B8A2-4FD5-B33B-55B14FF85F0C}"/>
              </a:ext>
            </a:extLst>
          </p:cNvPr>
          <p:cNvSpPr>
            <a:spLocks noGrp="1"/>
          </p:cNvSpPr>
          <p:nvPr/>
        </p:nvSpPr>
        <p:spPr>
          <a:xfrm>
            <a:off x="8096250" y="2628900"/>
            <a:ext cx="27622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强调抽象、一般的理论构件，例如“存在某个指定阶的子群”。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877C180-515D-487B-AC82-D8F35B22D9A7}"/>
              </a:ext>
            </a:extLst>
          </p:cNvPr>
          <p:cNvSpPr>
            <a:spLocks noGrp="1"/>
          </p:cNvSpPr>
          <p:nvPr/>
        </p:nvSpPr>
        <p:spPr>
          <a:xfrm>
            <a:off x="7924800" y="3371850"/>
            <a:ext cx="3067050" cy="10096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7CCD1F3-FF3A-458B-82D6-3F1ACA879564}"/>
              </a:ext>
            </a:extLst>
          </p:cNvPr>
          <p:cNvSpPr>
            <a:spLocks noGrp="1"/>
          </p:cNvSpPr>
          <p:nvPr/>
        </p:nvSpPr>
        <p:spPr>
          <a:xfrm>
            <a:off x="7924800" y="3371850"/>
            <a:ext cx="47625" cy="10096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1CF19DF-8F63-4F6B-840B-8CEBE67269CA}"/>
              </a:ext>
            </a:extLst>
          </p:cNvPr>
          <p:cNvSpPr>
            <a:spLocks noGrp="1"/>
          </p:cNvSpPr>
          <p:nvPr/>
        </p:nvSpPr>
        <p:spPr>
          <a:xfrm>
            <a:off x="8096250" y="3505200"/>
            <a:ext cx="27622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右侧：ProofNet 风格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BB1A5BC-21CD-41BE-8FE6-AF97A7DE7CD7}"/>
              </a:ext>
            </a:extLst>
          </p:cNvPr>
          <p:cNvSpPr>
            <a:spLocks noGrp="1"/>
          </p:cNvSpPr>
          <p:nvPr/>
        </p:nvSpPr>
        <p:spPr>
          <a:xfrm>
            <a:off x="8096250" y="3790950"/>
            <a:ext cx="2762250" cy="4762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来自教材习题，要求把具体数学问题转成 Lean 命题，并保留自然语言证明作为额外信息。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A7F3335-135F-41D1-9360-9B9E6D46C105}"/>
              </a:ext>
            </a:extLst>
          </p:cNvPr>
          <p:cNvSpPr>
            <a:spLocks noGrp="1"/>
          </p:cNvSpPr>
          <p:nvPr/>
        </p:nvSpPr>
        <p:spPr>
          <a:xfrm>
            <a:off x="7924800" y="4648200"/>
            <a:ext cx="306705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207C2DA-E01F-45E2-833B-C3085CCFEF64}"/>
              </a:ext>
            </a:extLst>
          </p:cNvPr>
          <p:cNvSpPr>
            <a:spLocks noGrp="1"/>
          </p:cNvSpPr>
          <p:nvPr/>
        </p:nvSpPr>
        <p:spPr>
          <a:xfrm>
            <a:off x="7924800" y="4648200"/>
            <a:ext cx="47625" cy="8382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9491D66-49A3-4FE8-AB3D-E02B7A68D114}"/>
              </a:ext>
            </a:extLst>
          </p:cNvPr>
          <p:cNvSpPr>
            <a:spLocks noGrp="1"/>
          </p:cNvSpPr>
          <p:nvPr/>
        </p:nvSpPr>
        <p:spPr>
          <a:xfrm>
            <a:off x="8096250" y="4781550"/>
            <a:ext cx="27622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核心启发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E1169EC-0CDA-4449-B722-58A8DFFA1176}"/>
              </a:ext>
            </a:extLst>
          </p:cNvPr>
          <p:cNvSpPr>
            <a:spLocks noGrp="1"/>
          </p:cNvSpPr>
          <p:nvPr/>
        </p:nvSpPr>
        <p:spPr>
          <a:xfrm>
            <a:off x="8096250" y="5067300"/>
            <a:ext cx="27622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自动形式化不只是找到库中已有定理，而是把“应用场景”翻译为形式系统可检查的目标。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7D46680-A30B-493E-9876-7FC88FF5F196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Azerbayev et al. 2023, Figure 1.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8E6D045-7EDE-4005-B874-3DE173690980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64EE403-089E-497F-A30C-5CB5DF9A4815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8493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0D9247A0-ABD5-4FB9-8E6F-16A62470BFE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5EEB7BA0-9B52-486B-916D-378D3D161F3F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6D9775D0-C067-4837-A89E-F8BDDC1A7AA3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DATASET DESIGN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045D59B-DDAE-4B53-99E8-E75B4CDFB09A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ProofNet 的设计重点是构造可对齐的“自然语言-形式语言”三元组。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B7AFDF-B3B7-4C32-917C-3834E8257F5F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它把数学教材中的命题、证明和 Lean statement 放在同一坐标系中，从而支持多种 AI4Math 任务。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7C15C62-76F0-4DF6-BA17-DBC7CF288233}"/>
              </a:ext>
            </a:extLst>
          </p:cNvPr>
          <p:cNvSpPr>
            <a:spLocks noGrp="1"/>
          </p:cNvSpPr>
          <p:nvPr/>
        </p:nvSpPr>
        <p:spPr>
          <a:xfrm>
            <a:off x="647700" y="2247900"/>
            <a:ext cx="165735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50875D3-E102-4283-B7CD-4A046F10019C}"/>
              </a:ext>
            </a:extLst>
          </p:cNvPr>
          <p:cNvSpPr>
            <a:spLocks noGrp="1"/>
          </p:cNvSpPr>
          <p:nvPr/>
        </p:nvSpPr>
        <p:spPr>
          <a:xfrm>
            <a:off x="647700" y="2247900"/>
            <a:ext cx="165735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33036E-9307-4FF1-89E5-7493A2BE108A}"/>
              </a:ext>
            </a:extLst>
          </p:cNvPr>
          <p:cNvSpPr>
            <a:spLocks noGrp="1"/>
          </p:cNvSpPr>
          <p:nvPr/>
        </p:nvSpPr>
        <p:spPr>
          <a:xfrm>
            <a:off x="762000" y="2381250"/>
            <a:ext cx="142875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本科教材习题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analysis / algebra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linear algebra / topology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FBC27F2-6096-491B-9B46-F2CB0987C795}"/>
              </a:ext>
            </a:extLst>
          </p:cNvPr>
          <p:cNvSpPr>
            <a:spLocks noGrp="1"/>
          </p:cNvSpPr>
          <p:nvPr/>
        </p:nvSpPr>
        <p:spPr>
          <a:xfrm>
            <a:off x="2409825" y="251460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04495E-0159-43C7-B1BF-75CF30DCBA40}"/>
              </a:ext>
            </a:extLst>
          </p:cNvPr>
          <p:cNvSpPr>
            <a:spLocks noGrp="1"/>
          </p:cNvSpPr>
          <p:nvPr/>
        </p:nvSpPr>
        <p:spPr>
          <a:xfrm>
            <a:off x="2800350" y="2247900"/>
            <a:ext cx="1581150" cy="8382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6CC2573-421A-448E-804E-D01FBAB1311B}"/>
              </a:ext>
            </a:extLst>
          </p:cNvPr>
          <p:cNvSpPr>
            <a:spLocks noGrp="1"/>
          </p:cNvSpPr>
          <p:nvPr/>
        </p:nvSpPr>
        <p:spPr>
          <a:xfrm>
            <a:off x="2800350" y="2247900"/>
            <a:ext cx="1581150" cy="381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0EFBFCB-CEB2-4FD6-9E3E-0450833052F4}"/>
              </a:ext>
            </a:extLst>
          </p:cNvPr>
          <p:cNvSpPr>
            <a:spLocks noGrp="1"/>
          </p:cNvSpPr>
          <p:nvPr/>
        </p:nvSpPr>
        <p:spPr>
          <a:xfrm>
            <a:off x="2914650" y="2381250"/>
            <a:ext cx="135255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筛选原则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自包含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自然可形式化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低训练重叠风险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65FD4F-4863-4653-826B-84E2D8CF23AB}"/>
              </a:ext>
            </a:extLst>
          </p:cNvPr>
          <p:cNvSpPr>
            <a:spLocks noGrp="1"/>
          </p:cNvSpPr>
          <p:nvPr/>
        </p:nvSpPr>
        <p:spPr>
          <a:xfrm>
            <a:off x="4476750" y="251460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51CBBEE-7011-4D3D-AA27-E27B742DE13B}"/>
              </a:ext>
            </a:extLst>
          </p:cNvPr>
          <p:cNvSpPr>
            <a:spLocks noGrp="1"/>
          </p:cNvSpPr>
          <p:nvPr/>
        </p:nvSpPr>
        <p:spPr>
          <a:xfrm>
            <a:off x="4857750" y="2247900"/>
            <a:ext cx="161925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17C4591-1FD2-4C40-8944-3250E9B11650}"/>
              </a:ext>
            </a:extLst>
          </p:cNvPr>
          <p:cNvSpPr>
            <a:spLocks noGrp="1"/>
          </p:cNvSpPr>
          <p:nvPr/>
        </p:nvSpPr>
        <p:spPr>
          <a:xfrm>
            <a:off x="4857750" y="2247900"/>
            <a:ext cx="1619250" cy="381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0F03EC2-0378-4A2F-BFFA-A4D676B4D9DF}"/>
              </a:ext>
            </a:extLst>
          </p:cNvPr>
          <p:cNvSpPr>
            <a:spLocks noGrp="1"/>
          </p:cNvSpPr>
          <p:nvPr/>
        </p:nvSpPr>
        <p:spPr>
          <a:xfrm>
            <a:off x="4972050" y="2381250"/>
            <a:ext cx="139065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人工标注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LaTeX 转写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Lean 3 formalization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AAE02E2-2333-4D7F-BC90-F459C7E65D5A}"/>
              </a:ext>
            </a:extLst>
          </p:cNvPr>
          <p:cNvSpPr>
            <a:spLocks noGrp="1"/>
          </p:cNvSpPr>
          <p:nvPr/>
        </p:nvSpPr>
        <p:spPr>
          <a:xfrm>
            <a:off x="6572250" y="251460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92D9452-CBBA-47CE-AE86-8DC5F5553128}"/>
              </a:ext>
            </a:extLst>
          </p:cNvPr>
          <p:cNvSpPr>
            <a:spLocks noGrp="1"/>
          </p:cNvSpPr>
          <p:nvPr/>
        </p:nvSpPr>
        <p:spPr>
          <a:xfrm>
            <a:off x="6934200" y="2247900"/>
            <a:ext cx="1790700" cy="8382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25C187B-72DD-4B54-86B6-026907BA09C0}"/>
              </a:ext>
            </a:extLst>
          </p:cNvPr>
          <p:cNvSpPr>
            <a:spLocks noGrp="1"/>
          </p:cNvSpPr>
          <p:nvPr/>
        </p:nvSpPr>
        <p:spPr>
          <a:xfrm>
            <a:off x="6934200" y="2247900"/>
            <a:ext cx="17907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BCFED4-0BD8-412D-8063-84E95E136430}"/>
              </a:ext>
            </a:extLst>
          </p:cNvPr>
          <p:cNvSpPr>
            <a:spLocks noGrp="1"/>
          </p:cNvSpPr>
          <p:nvPr/>
        </p:nvSpPr>
        <p:spPr>
          <a:xfrm>
            <a:off x="7048500" y="2381250"/>
            <a:ext cx="15621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ProofNet 样本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NL statement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NL proof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Lean statement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04515AC-63F9-43FA-95E2-74D6A1E113D3}"/>
              </a:ext>
            </a:extLst>
          </p:cNvPr>
          <p:cNvSpPr>
            <a:spLocks noGrp="1"/>
          </p:cNvSpPr>
          <p:nvPr/>
        </p:nvSpPr>
        <p:spPr>
          <a:xfrm>
            <a:off x="647700" y="3695700"/>
            <a:ext cx="3581400" cy="18097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BEA66A0-BE74-433D-B04D-5663CD1BC276}"/>
              </a:ext>
            </a:extLst>
          </p:cNvPr>
          <p:cNvSpPr>
            <a:spLocks noGrp="1"/>
          </p:cNvSpPr>
          <p:nvPr/>
        </p:nvSpPr>
        <p:spPr>
          <a:xfrm>
            <a:off x="895350" y="3924300"/>
            <a:ext cx="2095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3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支持的任务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8478A5F-20E2-4B2C-B54E-65E397233947}"/>
              </a:ext>
            </a:extLst>
          </p:cNvPr>
          <p:cNvSpPr>
            <a:spLocks noGrp="1"/>
          </p:cNvSpPr>
          <p:nvPr/>
        </p:nvSpPr>
        <p:spPr>
          <a:xfrm>
            <a:off x="914400" y="4286250"/>
            <a:ext cx="29527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formal theorem proving：Lean statement -&gt; Lean proof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F0C668E-9190-46B9-A422-5E74725B6CA1}"/>
              </a:ext>
            </a:extLst>
          </p:cNvPr>
          <p:cNvSpPr>
            <a:spLocks noGrp="1"/>
          </p:cNvSpPr>
          <p:nvPr/>
        </p:nvSpPr>
        <p:spPr>
          <a:xfrm>
            <a:off x="914400" y="4533900"/>
            <a:ext cx="29527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statement autoformalization：NL statement -&gt; Lean statement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E12AD02-2BE1-40F9-A4A1-6D49D1724FB3}"/>
              </a:ext>
            </a:extLst>
          </p:cNvPr>
          <p:cNvSpPr>
            <a:spLocks noGrp="1"/>
          </p:cNvSpPr>
          <p:nvPr/>
        </p:nvSpPr>
        <p:spPr>
          <a:xfrm>
            <a:off x="914400" y="4781550"/>
            <a:ext cx="29527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informalization：Lean statement -&gt; NL statement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855B56B-23ED-4B88-B4A4-914D8DEC79D2}"/>
              </a:ext>
            </a:extLst>
          </p:cNvPr>
          <p:cNvSpPr>
            <a:spLocks noGrp="1"/>
          </p:cNvSpPr>
          <p:nvPr/>
        </p:nvSpPr>
        <p:spPr>
          <a:xfrm>
            <a:off x="914400" y="5029200"/>
            <a:ext cx="29527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4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 autoformalization：NL proof + Lean statement -&gt; Lean proof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E3FE228-1774-4AED-BC1D-B44B78CA2A3F}"/>
              </a:ext>
            </a:extLst>
          </p:cNvPr>
          <p:cNvSpPr>
            <a:spLocks noGrp="1"/>
          </p:cNvSpPr>
          <p:nvPr/>
        </p:nvSpPr>
        <p:spPr>
          <a:xfrm>
            <a:off x="4800600" y="3676650"/>
            <a:ext cx="3714750" cy="14859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4F8D01C-D13D-4B37-946A-31B321B3F687}"/>
              </a:ext>
            </a:extLst>
          </p:cNvPr>
          <p:cNvSpPr>
            <a:spLocks noGrp="1"/>
          </p:cNvSpPr>
          <p:nvPr/>
        </p:nvSpPr>
        <p:spPr>
          <a:xfrm>
            <a:off x="4800600" y="3676650"/>
            <a:ext cx="47625" cy="14859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88B3FA6-074A-4B1C-A01E-09626D1F8FD6}"/>
              </a:ext>
            </a:extLst>
          </p:cNvPr>
          <p:cNvSpPr>
            <a:spLocks noGrp="1"/>
          </p:cNvSpPr>
          <p:nvPr/>
        </p:nvSpPr>
        <p:spPr>
          <a:xfrm>
            <a:off x="4972050" y="3810000"/>
            <a:ext cx="3409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对初学者最重要的理解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EE82B8C-2918-4293-B41B-D73F581B7CF3}"/>
              </a:ext>
            </a:extLst>
          </p:cNvPr>
          <p:cNvSpPr>
            <a:spLocks noGrp="1"/>
          </p:cNvSpPr>
          <p:nvPr/>
        </p:nvSpPr>
        <p:spPr>
          <a:xfrm>
            <a:off x="4972050" y="4095750"/>
            <a:ext cx="3409950" cy="952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ProofNet 不是单一模型方法，而是研究基础设施。它告诉我们应该用什么样的样本来测量 autoformalization，并把任务从“会不会写 Lean”推进到“是否能覆盖本科数学知识结构”。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B4C49D7-4155-4648-9444-30F06ECC0E1B}"/>
              </a:ext>
            </a:extLst>
          </p:cNvPr>
          <p:cNvSpPr>
            <a:spLocks noGrp="1"/>
          </p:cNvSpPr>
          <p:nvPr/>
        </p:nvSpPr>
        <p:spPr>
          <a:xfrm>
            <a:off x="8991600" y="2247900"/>
            <a:ext cx="2381250" cy="23431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F982D86-61D3-416B-A125-6A7BAA189E27}"/>
              </a:ext>
            </a:extLst>
          </p:cNvPr>
          <p:cNvSpPr>
            <a:spLocks noGrp="1"/>
          </p:cNvSpPr>
          <p:nvPr/>
        </p:nvSpPr>
        <p:spPr>
          <a:xfrm>
            <a:off x="8991600" y="2247900"/>
            <a:ext cx="47625" cy="23431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8669B30-2E0D-47B2-AB36-5A03C64E7C87}"/>
              </a:ext>
            </a:extLst>
          </p:cNvPr>
          <p:cNvSpPr>
            <a:spLocks noGrp="1"/>
          </p:cNvSpPr>
          <p:nvPr/>
        </p:nvSpPr>
        <p:spPr>
          <a:xfrm>
            <a:off x="9163050" y="2381250"/>
            <a:ext cx="20764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需要保留的边界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40D9D66-DDD9-41D5-8B6D-1E3846D1CEC5}"/>
              </a:ext>
            </a:extLst>
          </p:cNvPr>
          <p:cNvSpPr>
            <a:spLocks noGrp="1"/>
          </p:cNvSpPr>
          <p:nvPr/>
        </p:nvSpPr>
        <p:spPr>
          <a:xfrm>
            <a:off x="9163050" y="2667000"/>
            <a:ext cx="2076450" cy="1809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论文实验主要评估 theorem statement 的自动形式化与 informalization。formal theorem proving 和 proof autoformalization 被作者留给后续工作。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A442085-4E8A-43B3-B86A-702E741F64A7}"/>
              </a:ext>
            </a:extLst>
          </p:cNvPr>
          <p:cNvSpPr>
            <a:spLocks noGrp="1"/>
          </p:cNvSpPr>
          <p:nvPr/>
        </p:nvSpPr>
        <p:spPr>
          <a:xfrm>
            <a:off x="8991600" y="4819650"/>
            <a:ext cx="2381250" cy="53340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5D43BEA-2624-4A42-9D6E-16F12358AB02}"/>
              </a:ext>
            </a:extLst>
          </p:cNvPr>
          <p:cNvSpPr>
            <a:spLocks noGrp="1"/>
          </p:cNvSpPr>
          <p:nvPr/>
        </p:nvSpPr>
        <p:spPr>
          <a:xfrm>
            <a:off x="9201150" y="4953000"/>
            <a:ext cx="19621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013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13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首要贡献：benchmark，而非完整证明器。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056B6A3-BF8C-4BE1-9F54-585357CE362D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Azerbayev et al. 2023, Sections 2 and 4.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6B2EFA6-9B58-4318-9957-DF7DE60B3689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814CBEB-D8D1-40EB-9170-90774A64373A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69140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F5155A83-C2D8-41FC-B98D-3E7F3ABF0AF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613BF0AD-4DE2-4E07-B6E7-1C74A3C27BCF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1173E6B9-7533-48D5-A86E-93833328CCFE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BASELINE RESULTS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6DB51F0-B79A-4D20-8952-DD5640130EFB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Table 3 显示：类型正确率是必要条件，但不足以保证语义正确。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D4AA6B6-4792-473F-B11D-9F739ADA8E10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ProofNet 的实验同时报告 typecheck rate、BLEU 和人工判定 accuracy；这为后续语义评估埋下伏笔。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3A18B6-632A-4302-95F3-7F968A57A501}"/>
              </a:ext>
            </a:extLst>
          </p:cNvPr>
          <p:cNvSpPr>
            <a:spLocks noGrp="1"/>
          </p:cNvSpPr>
          <p:nvPr/>
        </p:nvSpPr>
        <p:spPr>
          <a:xfrm>
            <a:off x="628650" y="2209800"/>
            <a:ext cx="6381750" cy="25717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262AB11-5BDF-4399-A1DA-F0635882632A}"/>
              </a:ext>
            </a:extLst>
          </p:cNvPr>
          <p:cNvSpPr>
            <a:spLocks noGrp="1"/>
          </p:cNvSpPr>
          <p:nvPr/>
        </p:nvSpPr>
        <p:spPr>
          <a:xfrm>
            <a:off x="762000" y="2305050"/>
            <a:ext cx="61150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论文原表：ProofNet statement formalization / informalization results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433945" y="2552700"/>
            <a:ext cx="4771159" cy="18097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A85C827-1D22-4F61-B8F7-D7E218FE56F9}"/>
              </a:ext>
            </a:extLst>
          </p:cNvPr>
          <p:cNvSpPr>
            <a:spLocks noGrp="1"/>
          </p:cNvSpPr>
          <p:nvPr/>
        </p:nvSpPr>
        <p:spPr>
          <a:xfrm>
            <a:off x="7429500" y="2152650"/>
            <a:ext cx="318135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2FD126A-0226-4D70-AFFB-D5E4232820CF}"/>
              </a:ext>
            </a:extLst>
          </p:cNvPr>
          <p:cNvSpPr>
            <a:spLocks noGrp="1"/>
          </p:cNvSpPr>
          <p:nvPr/>
        </p:nvSpPr>
        <p:spPr>
          <a:xfrm>
            <a:off x="7429500" y="2152650"/>
            <a:ext cx="47625" cy="8382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885CC83-57B7-4F81-BD02-83FD34D29761}"/>
              </a:ext>
            </a:extLst>
          </p:cNvPr>
          <p:cNvSpPr>
            <a:spLocks noGrp="1"/>
          </p:cNvSpPr>
          <p:nvPr/>
        </p:nvSpPr>
        <p:spPr>
          <a:xfrm>
            <a:off x="7600950" y="2286000"/>
            <a:ext cx="28765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few-shot Codex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6213AD9-3F09-4793-B0A6-A27B7AB238A6}"/>
              </a:ext>
            </a:extLst>
          </p:cNvPr>
          <p:cNvSpPr>
            <a:spLocks noGrp="1"/>
          </p:cNvSpPr>
          <p:nvPr/>
        </p:nvSpPr>
        <p:spPr>
          <a:xfrm>
            <a:off x="7600950" y="2571750"/>
            <a:ext cx="28765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formalization typecheck rate 为 23.7%，人工判定正确率为 13.4%。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A83FB4E-97EA-4612-B3C2-12614E3DFEB5}"/>
              </a:ext>
            </a:extLst>
          </p:cNvPr>
          <p:cNvSpPr>
            <a:spLocks noGrp="1"/>
          </p:cNvSpPr>
          <p:nvPr/>
        </p:nvSpPr>
        <p:spPr>
          <a:xfrm>
            <a:off x="7429500" y="3219450"/>
            <a:ext cx="3181350" cy="8763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7F01F7E-8324-45B0-AE19-2D0C5AE7E0DA}"/>
              </a:ext>
            </a:extLst>
          </p:cNvPr>
          <p:cNvSpPr>
            <a:spLocks noGrp="1"/>
          </p:cNvSpPr>
          <p:nvPr/>
        </p:nvSpPr>
        <p:spPr>
          <a:xfrm>
            <a:off x="7429500" y="3219450"/>
            <a:ext cx="47625" cy="8763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485C29C-4CE0-4EA1-9E5F-3D403303954B}"/>
              </a:ext>
            </a:extLst>
          </p:cNvPr>
          <p:cNvSpPr>
            <a:spLocks noGrp="1"/>
          </p:cNvSpPr>
          <p:nvPr/>
        </p:nvSpPr>
        <p:spPr>
          <a:xfrm>
            <a:off x="7600950" y="3352800"/>
            <a:ext cx="28765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prompt retrieval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7B8E33B-C0DD-4BF2-A7CA-5621BFD5DF7C}"/>
              </a:ext>
            </a:extLst>
          </p:cNvPr>
          <p:cNvSpPr>
            <a:spLocks noGrp="1"/>
          </p:cNvSpPr>
          <p:nvPr/>
        </p:nvSpPr>
        <p:spPr>
          <a:xfrm>
            <a:off x="7600950" y="3638550"/>
            <a:ext cx="2876550" cy="342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检索相关 mathlib 声明后，Codex typecheck rate 提升到 45.2%，accuracy 提升到 16.1%。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71A4199-1404-42BA-A9A9-BBDECA4F5F9E}"/>
              </a:ext>
            </a:extLst>
          </p:cNvPr>
          <p:cNvSpPr>
            <a:spLocks noGrp="1"/>
          </p:cNvSpPr>
          <p:nvPr/>
        </p:nvSpPr>
        <p:spPr>
          <a:xfrm>
            <a:off x="7429500" y="4324350"/>
            <a:ext cx="3181350" cy="8572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081E2B9-13CA-4462-880B-7AD2ECF27F57}"/>
              </a:ext>
            </a:extLst>
          </p:cNvPr>
          <p:cNvSpPr>
            <a:spLocks noGrp="1"/>
          </p:cNvSpPr>
          <p:nvPr/>
        </p:nvSpPr>
        <p:spPr>
          <a:xfrm>
            <a:off x="7429500" y="4324350"/>
            <a:ext cx="47625" cy="8572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74429CB-F172-4735-8D71-E1C75DAAE4A4}"/>
              </a:ext>
            </a:extLst>
          </p:cNvPr>
          <p:cNvSpPr>
            <a:spLocks noGrp="1"/>
          </p:cNvSpPr>
          <p:nvPr/>
        </p:nvSpPr>
        <p:spPr>
          <a:xfrm>
            <a:off x="7600950" y="4457700"/>
            <a:ext cx="28765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informalization 更容易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BC3B367-5A2D-4384-B5FE-4A71360E4AF2}"/>
              </a:ext>
            </a:extLst>
          </p:cNvPr>
          <p:cNvSpPr>
            <a:spLocks noGrp="1"/>
          </p:cNvSpPr>
          <p:nvPr/>
        </p:nvSpPr>
        <p:spPr>
          <a:xfrm>
            <a:off x="7600950" y="4743450"/>
            <a:ext cx="28765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Codex 将 Lean statement 改写为自然语言时，accuracy 达到 62.3%，显著高于反方向任务。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8A46F75-274F-4755-BE1D-A2D870D93743}"/>
              </a:ext>
            </a:extLst>
          </p:cNvPr>
          <p:cNvSpPr>
            <a:spLocks noGrp="1"/>
          </p:cNvSpPr>
          <p:nvPr/>
        </p:nvSpPr>
        <p:spPr>
          <a:xfrm>
            <a:off x="990600" y="5391150"/>
            <a:ext cx="8953500" cy="5143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52F7BE4-6B56-439E-816A-BEA38671004C}"/>
              </a:ext>
            </a:extLst>
          </p:cNvPr>
          <p:cNvSpPr>
            <a:spLocks noGrp="1"/>
          </p:cNvSpPr>
          <p:nvPr/>
        </p:nvSpPr>
        <p:spPr>
          <a:xfrm>
            <a:off x="1276350" y="5505450"/>
            <a:ext cx="838200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12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解释：Lean 能 typecheck 只能说明语法和类型层面可接受；它仍可能表达了不同的数学命题。因此，后续章节需要专门讨论语义等价评估。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3DCEF48-7D08-4C53-A6BA-F02EBC9AC196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Azerbayev et al. 2023, Table 3.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485D01F-4516-4FEC-942B-09798B543CC5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4186366-8868-497C-8480-271EB7D17BE7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798697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A7F5077E-D43E-4B2D-974C-06B8E39CE29E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E77B893B-5196-4FAD-9B36-FE25D2ADA30D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1E4F38F1-C21A-48B9-ADC4-FFF7FA117367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QUALITATIVE ANALYSIS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8A11A54-8B62-48EC-BC15-A5D00BD84F78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定性案例揭示了两类误差：库中名称 grounding 与隐含结构补全。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5E57ACC-EA47-41F0-A3B8-DF3846C6E38F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这些错误不是普通翻译错误，而是形式数学中“选择哪一个定义、补上哪一种结构”的问题。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562262E-7319-4768-8F8E-15A3CFEB258B}"/>
              </a:ext>
            </a:extLst>
          </p:cNvPr>
          <p:cNvSpPr>
            <a:spLocks noGrp="1"/>
          </p:cNvSpPr>
          <p:nvPr/>
        </p:nvSpPr>
        <p:spPr>
          <a:xfrm>
            <a:off x="609600" y="2171700"/>
            <a:ext cx="5105400" cy="1600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C5E7240-34A7-4073-9DC8-D8A71631AF4C}"/>
              </a:ext>
            </a:extLst>
          </p:cNvPr>
          <p:cNvSpPr>
            <a:spLocks noGrp="1"/>
          </p:cNvSpPr>
          <p:nvPr/>
        </p:nvSpPr>
        <p:spPr>
          <a:xfrm>
            <a:off x="742950" y="2266950"/>
            <a:ext cx="48387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Case study 2：prompt retrieval 修正声明名称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342465" y="2476500"/>
            <a:ext cx="3639671" cy="10668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BFFF5B6-C39C-4C1D-9B47-4DA958A9782F}"/>
              </a:ext>
            </a:extLst>
          </p:cNvPr>
          <p:cNvSpPr>
            <a:spLocks noGrp="1"/>
          </p:cNvSpPr>
          <p:nvPr/>
        </p:nvSpPr>
        <p:spPr>
          <a:xfrm>
            <a:off x="609600" y="4095750"/>
            <a:ext cx="5105400" cy="1600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FD693F5-C59E-497A-BA15-7B4C8C9D68ED}"/>
              </a:ext>
            </a:extLst>
          </p:cNvPr>
          <p:cNvSpPr>
            <a:spLocks noGrp="1"/>
          </p:cNvSpPr>
          <p:nvPr/>
        </p:nvSpPr>
        <p:spPr>
          <a:xfrm>
            <a:off x="742950" y="4191000"/>
            <a:ext cx="48387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Case study 3：缺少 inner product space 等隐含结构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723360" y="4400550"/>
            <a:ext cx="2877879" cy="10668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052CA11-4943-4075-8B4D-1B8191A6442A}"/>
              </a:ext>
            </a:extLst>
          </p:cNvPr>
          <p:cNvSpPr>
            <a:spLocks noGrp="1"/>
          </p:cNvSpPr>
          <p:nvPr/>
        </p:nvSpPr>
        <p:spPr>
          <a:xfrm>
            <a:off x="6362700" y="2190750"/>
            <a:ext cx="3905250" cy="9334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F790834-A88E-4BF7-ADB6-13CEE2ED7DD2}"/>
              </a:ext>
            </a:extLst>
          </p:cNvPr>
          <p:cNvSpPr>
            <a:spLocks noGrp="1"/>
          </p:cNvSpPr>
          <p:nvPr/>
        </p:nvSpPr>
        <p:spPr>
          <a:xfrm>
            <a:off x="6362700" y="2190750"/>
            <a:ext cx="47625" cy="9334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CC158A3-B38C-4B46-AE96-D12174D7A02B}"/>
              </a:ext>
            </a:extLst>
          </p:cNvPr>
          <p:cNvSpPr>
            <a:spLocks noGrp="1"/>
          </p:cNvSpPr>
          <p:nvPr/>
        </p:nvSpPr>
        <p:spPr>
          <a:xfrm>
            <a:off x="6534150" y="2324100"/>
            <a:ext cx="36004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grounding 错误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8938CCA-3923-49AD-BCB7-92C566D0BD94}"/>
              </a:ext>
            </a:extLst>
          </p:cNvPr>
          <p:cNvSpPr>
            <a:spLocks noGrp="1"/>
          </p:cNvSpPr>
          <p:nvPr/>
        </p:nvSpPr>
        <p:spPr>
          <a:xfrm>
            <a:off x="6534150" y="2609850"/>
            <a:ext cx="360045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模型知道“simple group”的数学含义，但可能生成 mathlib 中不存在的名称 simple_group；检索到相关声明后可改为 is_simple_group。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828B858-9EB3-4782-88DB-49D82CABF4FE}"/>
              </a:ext>
            </a:extLst>
          </p:cNvPr>
          <p:cNvSpPr>
            <a:spLocks noGrp="1"/>
          </p:cNvSpPr>
          <p:nvPr/>
        </p:nvSpPr>
        <p:spPr>
          <a:xfrm>
            <a:off x="6362700" y="3390900"/>
            <a:ext cx="3905250" cy="10668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ABB672A-9498-4E79-B8BA-69960F097D86}"/>
              </a:ext>
            </a:extLst>
          </p:cNvPr>
          <p:cNvSpPr>
            <a:spLocks noGrp="1"/>
          </p:cNvSpPr>
          <p:nvPr/>
        </p:nvSpPr>
        <p:spPr>
          <a:xfrm>
            <a:off x="6362700" y="3390900"/>
            <a:ext cx="47625" cy="10668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23D21AC-072D-4AE3-BE52-01C439991B2F}"/>
              </a:ext>
            </a:extLst>
          </p:cNvPr>
          <p:cNvSpPr>
            <a:spLocks noGrp="1"/>
          </p:cNvSpPr>
          <p:nvPr/>
        </p:nvSpPr>
        <p:spPr>
          <a:xfrm>
            <a:off x="6534150" y="3524250"/>
            <a:ext cx="36004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隐含结构错误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282B664-A301-4667-9A9D-ABC5EBE7C4A4}"/>
              </a:ext>
            </a:extLst>
          </p:cNvPr>
          <p:cNvSpPr>
            <a:spLocks noGrp="1"/>
          </p:cNvSpPr>
          <p:nvPr/>
        </p:nvSpPr>
        <p:spPr>
          <a:xfrm>
            <a:off x="6534150" y="3810000"/>
            <a:ext cx="3600450" cy="533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“正交补”不仅需要向量空间，还需要 inner product space；在 Lean 中还要指定实/复数域结构。这类条件在教材文字中常被读者自动补全。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3183790-FE06-4955-961D-DD89BBB5045A}"/>
              </a:ext>
            </a:extLst>
          </p:cNvPr>
          <p:cNvSpPr>
            <a:spLocks noGrp="1"/>
          </p:cNvSpPr>
          <p:nvPr/>
        </p:nvSpPr>
        <p:spPr>
          <a:xfrm>
            <a:off x="6362700" y="4724400"/>
            <a:ext cx="3905250" cy="8191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4B804D-2534-450E-9463-9F2DD820F27A}"/>
              </a:ext>
            </a:extLst>
          </p:cNvPr>
          <p:cNvSpPr>
            <a:spLocks noGrp="1"/>
          </p:cNvSpPr>
          <p:nvPr/>
        </p:nvSpPr>
        <p:spPr>
          <a:xfrm>
            <a:off x="6362700" y="4724400"/>
            <a:ext cx="47625" cy="8191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1A3AB73-5DF6-47E4-A104-FCE56EEBED1D}"/>
              </a:ext>
            </a:extLst>
          </p:cNvPr>
          <p:cNvSpPr>
            <a:spLocks noGrp="1"/>
          </p:cNvSpPr>
          <p:nvPr/>
        </p:nvSpPr>
        <p:spPr>
          <a:xfrm>
            <a:off x="6534150" y="4857750"/>
            <a:ext cx="36004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引出下一篇论文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B852FF6-767D-49AA-850E-3C3766A5B432}"/>
              </a:ext>
            </a:extLst>
          </p:cNvPr>
          <p:cNvSpPr>
            <a:spLocks noGrp="1"/>
          </p:cNvSpPr>
          <p:nvPr/>
        </p:nvSpPr>
        <p:spPr>
          <a:xfrm>
            <a:off x="6534150" y="5143500"/>
            <a:ext cx="36004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ProofNet 暴露出两个后续需求：更大规模的高质量 NL-FL 数据，以及更可靠的检索和语义对齐机制。ATLAS 主要回应前者。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14C6DB8-9615-46A0-9191-D499E0298A7E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Azerbayev et al. 2023, Case studies 2 and 3.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7C95223-ADED-47D5-88E7-3C5DAE5A478D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FD1DD65-006E-40AA-BE3D-E0CB59C470B9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54779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>
            <a:extLst>
              <a:ext uri="{FF2B5EF4-FFF2-40B4-BE49-F238E27FC236}">
                <a16:creationId xmlns:a16="http://schemas.microsoft.com/office/drawing/2014/main" id="{B500C7B8-DEC9-4D13-B1CB-5364EBF3E79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8C5124E8-6A5D-4C1C-BEC2-E13269B55375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BAB414EB-37F3-413D-B99C-AF087FB61DA2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CHAPTER MAP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B7332F0-2589-4401-890D-BC547D608A81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第三章的论文可以归入三条互补路线。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08FCDED-2E11-489C-8B9C-1618F947C804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从“少样例提示 / 监督微调”与“形式语言、概念库、自然语言、RAG”视角出发，本章把方法压缩为数据、模型、agent 三类机制。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CD1741-26D5-42CF-A58C-F9BB00B1FE44}"/>
              </a:ext>
            </a:extLst>
          </p:cNvPr>
          <p:cNvSpPr>
            <a:spLocks noGrp="1"/>
          </p:cNvSpPr>
          <p:nvPr/>
        </p:nvSpPr>
        <p:spPr>
          <a:xfrm>
            <a:off x="533400" y="2114550"/>
            <a:ext cx="3333750" cy="28956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41BC029-75FA-45EA-B1A3-BC321F52D40A}"/>
              </a:ext>
            </a:extLst>
          </p:cNvPr>
          <p:cNvSpPr>
            <a:spLocks noGrp="1"/>
          </p:cNvSpPr>
          <p:nvPr/>
        </p:nvSpPr>
        <p:spPr>
          <a:xfrm>
            <a:off x="533400" y="2114550"/>
            <a:ext cx="3333750" cy="47625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90B4F56-46CF-4F7E-9303-5F060756E661}"/>
              </a:ext>
            </a:extLst>
          </p:cNvPr>
          <p:cNvSpPr>
            <a:spLocks noGrp="1"/>
          </p:cNvSpPr>
          <p:nvPr/>
        </p:nvSpPr>
        <p:spPr>
          <a:xfrm>
            <a:off x="704850" y="2324100"/>
            <a:ext cx="323850" cy="3238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811C5FE-0C2E-4A69-976C-AA679FC353C1}"/>
              </a:ext>
            </a:extLst>
          </p:cNvPr>
          <p:cNvSpPr>
            <a:spLocks noGrp="1"/>
          </p:cNvSpPr>
          <p:nvPr/>
        </p:nvSpPr>
        <p:spPr>
          <a:xfrm>
            <a:off x="704850" y="2371725"/>
            <a:ext cx="3238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0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1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D2D4C77-DE5B-4F48-9ADE-F841DBC76667}"/>
              </a:ext>
            </a:extLst>
          </p:cNvPr>
          <p:cNvSpPr>
            <a:spLocks noGrp="1"/>
          </p:cNvSpPr>
          <p:nvPr/>
        </p:nvSpPr>
        <p:spPr>
          <a:xfrm>
            <a:off x="1162050" y="2305050"/>
            <a:ext cx="25336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3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数据合成路线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144BC29-97A6-4562-9EC7-E6B84FC05835}"/>
              </a:ext>
            </a:extLst>
          </p:cNvPr>
          <p:cNvSpPr>
            <a:spLocks noGrp="1"/>
          </p:cNvSpPr>
          <p:nvPr/>
        </p:nvSpPr>
        <p:spPr>
          <a:xfrm>
            <a:off x="1162050" y="2609850"/>
            <a:ext cx="25336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把瓶颈从人工标注转化为可筛选的数据生产。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CC5DFD3-D17F-4A1D-B5D4-CC1980BDD330}"/>
              </a:ext>
            </a:extLst>
          </p:cNvPr>
          <p:cNvSpPr>
            <a:spLocks noGrp="1"/>
          </p:cNvSpPr>
          <p:nvPr/>
        </p:nvSpPr>
        <p:spPr>
          <a:xfrm>
            <a:off x="762000" y="31051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输入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57D6B40-8AC6-4C45-93E7-A3D03126A44F}"/>
              </a:ext>
            </a:extLst>
          </p:cNvPr>
          <p:cNvSpPr>
            <a:spLocks noGrp="1"/>
          </p:cNvSpPr>
          <p:nvPr/>
        </p:nvSpPr>
        <p:spPr>
          <a:xfrm>
            <a:off x="1276350" y="30956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Mathlib / 概念库 / web NL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BD1EC8D-F56D-47C6-82F7-6B6F70976586}"/>
              </a:ext>
            </a:extLst>
          </p:cNvPr>
          <p:cNvSpPr>
            <a:spLocks noGrp="1"/>
          </p:cNvSpPr>
          <p:nvPr/>
        </p:nvSpPr>
        <p:spPr>
          <a:xfrm>
            <a:off x="762000" y="35623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机制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2A47702-751C-4F77-9CB4-02C169F8EA2F}"/>
              </a:ext>
            </a:extLst>
          </p:cNvPr>
          <p:cNvSpPr>
            <a:spLocks noGrp="1"/>
          </p:cNvSpPr>
          <p:nvPr/>
        </p:nvSpPr>
        <p:spPr>
          <a:xfrm>
            <a:off x="1276350" y="35528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构造 NL-FL pairs；Lean 编译与语义筛选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65D2245-E600-4AA2-A84F-706EA083B84A}"/>
              </a:ext>
            </a:extLst>
          </p:cNvPr>
          <p:cNvSpPr>
            <a:spLocks noGrp="1"/>
          </p:cNvSpPr>
          <p:nvPr/>
        </p:nvSpPr>
        <p:spPr>
          <a:xfrm>
            <a:off x="762000" y="40195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论文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8D00961-276E-4BD2-BD19-B723BD7C6F0C}"/>
              </a:ext>
            </a:extLst>
          </p:cNvPr>
          <p:cNvSpPr>
            <a:spLocks noGrp="1"/>
          </p:cNvSpPr>
          <p:nvPr/>
        </p:nvSpPr>
        <p:spPr>
          <a:xfrm>
            <a:off x="1276350" y="40100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ATLAS；HERALD / Lean Workbook </a:t>
            </a:r>
            <a:r>
              <a:rPr sz="870" b="0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作背景</a:t>
            </a:r>
            <a:endParaRPr sz="870" b="0" dirty="0">
              <a:solidFill>
                <a:srgbClr val="1E252B"/>
              </a:solidFill>
              <a:latin typeface="Microsoft YaHei UI"/>
              <a:ea typeface="Microsoft YaHei UI"/>
              <a:cs typeface="Microsoft YaHei UI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02726A2-8AFF-4065-9D3F-17513163534D}"/>
              </a:ext>
            </a:extLst>
          </p:cNvPr>
          <p:cNvSpPr>
            <a:spLocks noGrp="1"/>
          </p:cNvSpPr>
          <p:nvPr/>
        </p:nvSpPr>
        <p:spPr>
          <a:xfrm>
            <a:off x="762000" y="44767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边界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DC13403-3B91-4D75-A58F-6EEF38886DBA}"/>
              </a:ext>
            </a:extLst>
          </p:cNvPr>
          <p:cNvSpPr>
            <a:spLocks noGrp="1"/>
          </p:cNvSpPr>
          <p:nvPr/>
        </p:nvSpPr>
        <p:spPr>
          <a:xfrm>
            <a:off x="1276350" y="44672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数据真值、分布偏差与语义对齐仍需复核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FF30605-8F34-4FEE-A018-C30C3CDF29E9}"/>
              </a:ext>
            </a:extLst>
          </p:cNvPr>
          <p:cNvSpPr>
            <a:spLocks noGrp="1"/>
          </p:cNvSpPr>
          <p:nvPr/>
        </p:nvSpPr>
        <p:spPr>
          <a:xfrm>
            <a:off x="4419600" y="2114550"/>
            <a:ext cx="3333750" cy="28956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C253920-A700-48DB-9B24-79345501A1F8}"/>
              </a:ext>
            </a:extLst>
          </p:cNvPr>
          <p:cNvSpPr>
            <a:spLocks noGrp="1"/>
          </p:cNvSpPr>
          <p:nvPr/>
        </p:nvSpPr>
        <p:spPr>
          <a:xfrm>
            <a:off x="4419600" y="2114550"/>
            <a:ext cx="3333750" cy="47625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7068ABC-8A3B-4CDD-9E90-F923F4FFBE8D}"/>
              </a:ext>
            </a:extLst>
          </p:cNvPr>
          <p:cNvSpPr>
            <a:spLocks noGrp="1"/>
          </p:cNvSpPr>
          <p:nvPr/>
        </p:nvSpPr>
        <p:spPr>
          <a:xfrm>
            <a:off x="4591050" y="2324100"/>
            <a:ext cx="323850" cy="3238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3BAA765-E258-466C-8F5C-6FB0B7E9B267}"/>
              </a:ext>
            </a:extLst>
          </p:cNvPr>
          <p:cNvSpPr>
            <a:spLocks noGrp="1"/>
          </p:cNvSpPr>
          <p:nvPr/>
        </p:nvSpPr>
        <p:spPr>
          <a:xfrm>
            <a:off x="4591050" y="2371725"/>
            <a:ext cx="3238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0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2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15F644F-25C3-41CC-8D02-6437DE5CF17D}"/>
              </a:ext>
            </a:extLst>
          </p:cNvPr>
          <p:cNvSpPr>
            <a:spLocks noGrp="1"/>
          </p:cNvSpPr>
          <p:nvPr/>
        </p:nvSpPr>
        <p:spPr>
          <a:xfrm>
            <a:off x="5048250" y="2305050"/>
            <a:ext cx="25336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3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模型训练路线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980A56C-93D2-4D0F-B70F-3F2126F62D8B}"/>
              </a:ext>
            </a:extLst>
          </p:cNvPr>
          <p:cNvSpPr>
            <a:spLocks noGrp="1"/>
          </p:cNvSpPr>
          <p:nvPr/>
        </p:nvSpPr>
        <p:spPr>
          <a:xfrm>
            <a:off x="5048250" y="2609850"/>
            <a:ext cx="25336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让模型同时学习 Lean 知识与 informal-formal reasoning。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FB71764-8E11-4503-AF28-92F694653CC4}"/>
              </a:ext>
            </a:extLst>
          </p:cNvPr>
          <p:cNvSpPr>
            <a:spLocks noGrp="1"/>
          </p:cNvSpPr>
          <p:nvPr/>
        </p:nvSpPr>
        <p:spPr>
          <a:xfrm>
            <a:off x="4648200" y="31051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输入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458EB1D-2246-4828-9511-F327D3AFC4E6}"/>
              </a:ext>
            </a:extLst>
          </p:cNvPr>
          <p:cNvSpPr>
            <a:spLocks noGrp="1"/>
          </p:cNvSpPr>
          <p:nvPr/>
        </p:nvSpPr>
        <p:spPr>
          <a:xfrm>
            <a:off x="5162550" y="30956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formal knowledge + reasoning trajectories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130E5C2-48A1-4905-92BD-7D4EC39B36E4}"/>
              </a:ext>
            </a:extLst>
          </p:cNvPr>
          <p:cNvSpPr>
            <a:spLocks noGrp="1"/>
          </p:cNvSpPr>
          <p:nvPr/>
        </p:nvSpPr>
        <p:spPr>
          <a:xfrm>
            <a:off x="4648200" y="35623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机制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70AE1B8-79A5-4E18-A896-C6C3194D6AA6}"/>
              </a:ext>
            </a:extLst>
          </p:cNvPr>
          <p:cNvSpPr>
            <a:spLocks noGrp="1"/>
          </p:cNvSpPr>
          <p:nvPr/>
        </p:nvSpPr>
        <p:spPr>
          <a:xfrm>
            <a:off x="5162550" y="35528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SFT、knowledge distillation、RLVR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2BEC61C-F114-4E28-9B41-8F8B3994B84A}"/>
              </a:ext>
            </a:extLst>
          </p:cNvPr>
          <p:cNvSpPr>
            <a:spLocks noGrp="1"/>
          </p:cNvSpPr>
          <p:nvPr/>
        </p:nvSpPr>
        <p:spPr>
          <a:xfrm>
            <a:off x="4648200" y="40195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论文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C60F572-1E35-45D4-812E-059A32E02CBF}"/>
              </a:ext>
            </a:extLst>
          </p:cNvPr>
          <p:cNvSpPr>
            <a:spLocks noGrp="1"/>
          </p:cNvSpPr>
          <p:nvPr/>
        </p:nvSpPr>
        <p:spPr>
          <a:xfrm>
            <a:off x="5162550" y="40100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StepFun</a:t>
            </a:r>
            <a:r>
              <a:rPr sz="870" b="0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-Formalizer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6D5817F-462C-4A23-BFEE-0E2C72961199}"/>
              </a:ext>
            </a:extLst>
          </p:cNvPr>
          <p:cNvSpPr>
            <a:spLocks noGrp="1"/>
          </p:cNvSpPr>
          <p:nvPr/>
        </p:nvSpPr>
        <p:spPr>
          <a:xfrm>
            <a:off x="4648200" y="44767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边界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B911934-1695-43DF-AD3F-1DAD130C526D}"/>
              </a:ext>
            </a:extLst>
          </p:cNvPr>
          <p:cNvSpPr>
            <a:spLocks noGrp="1"/>
          </p:cNvSpPr>
          <p:nvPr/>
        </p:nvSpPr>
        <p:spPr>
          <a:xfrm>
            <a:off x="5162550" y="44672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能力依赖数据覆盖，研究级上下文仍需检索支持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922F343-37BD-4427-BA19-AD3FF9DE807E}"/>
              </a:ext>
            </a:extLst>
          </p:cNvPr>
          <p:cNvSpPr>
            <a:spLocks noGrp="1"/>
          </p:cNvSpPr>
          <p:nvPr/>
        </p:nvSpPr>
        <p:spPr>
          <a:xfrm>
            <a:off x="8305800" y="2114550"/>
            <a:ext cx="3333750" cy="28956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C9D57CE-00FF-4266-B79F-45112F9B95AF}"/>
              </a:ext>
            </a:extLst>
          </p:cNvPr>
          <p:cNvSpPr>
            <a:spLocks noGrp="1"/>
          </p:cNvSpPr>
          <p:nvPr/>
        </p:nvSpPr>
        <p:spPr>
          <a:xfrm>
            <a:off x="8305800" y="2114550"/>
            <a:ext cx="3333750" cy="47625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9FB7728-C88F-40E1-B2EF-BE6886025F87}"/>
              </a:ext>
            </a:extLst>
          </p:cNvPr>
          <p:cNvSpPr>
            <a:spLocks noGrp="1"/>
          </p:cNvSpPr>
          <p:nvPr/>
        </p:nvSpPr>
        <p:spPr>
          <a:xfrm>
            <a:off x="8477250" y="2324100"/>
            <a:ext cx="323850" cy="3238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A37B134-17A2-4368-9958-B8F86138832D}"/>
              </a:ext>
            </a:extLst>
          </p:cNvPr>
          <p:cNvSpPr>
            <a:spLocks noGrp="1"/>
          </p:cNvSpPr>
          <p:nvPr/>
        </p:nvSpPr>
        <p:spPr>
          <a:xfrm>
            <a:off x="8477250" y="2371725"/>
            <a:ext cx="3238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0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3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974A766-8715-4604-84B7-619BD522AE39}"/>
              </a:ext>
            </a:extLst>
          </p:cNvPr>
          <p:cNvSpPr>
            <a:spLocks noGrp="1"/>
          </p:cNvSpPr>
          <p:nvPr/>
        </p:nvSpPr>
        <p:spPr>
          <a:xfrm>
            <a:off x="8934450" y="2305050"/>
            <a:ext cx="25336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3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Agentic formalization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077F5A88-CA94-453B-B8AF-9C11AF459DC8}"/>
              </a:ext>
            </a:extLst>
          </p:cNvPr>
          <p:cNvSpPr>
            <a:spLocks noGrp="1"/>
          </p:cNvSpPr>
          <p:nvPr/>
        </p:nvSpPr>
        <p:spPr>
          <a:xfrm>
            <a:off x="8934450" y="2609850"/>
            <a:ext cx="25336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把形式化看作多步规划、检索、评分与修复过程。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FB2672D-BB7B-4C06-B3AB-1227DB578BF6}"/>
              </a:ext>
            </a:extLst>
          </p:cNvPr>
          <p:cNvSpPr>
            <a:spLocks noGrp="1"/>
          </p:cNvSpPr>
          <p:nvPr/>
        </p:nvSpPr>
        <p:spPr>
          <a:xfrm>
            <a:off x="8534400" y="31051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rPr>
              <a:t>输入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686B1B5-BD9A-4E36-8830-35203CA5D8A3}"/>
              </a:ext>
            </a:extLst>
          </p:cNvPr>
          <p:cNvSpPr>
            <a:spLocks noGrp="1"/>
          </p:cNvSpPr>
          <p:nvPr/>
        </p:nvSpPr>
        <p:spPr>
          <a:xfrm>
            <a:off x="9048750" y="30956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theorem / proof / project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0BF78AD-6EC6-41B5-9B18-308DD9D0EDCF}"/>
              </a:ext>
            </a:extLst>
          </p:cNvPr>
          <p:cNvSpPr>
            <a:spLocks noGrp="1"/>
          </p:cNvSpPr>
          <p:nvPr/>
        </p:nvSpPr>
        <p:spPr>
          <a:xfrm>
            <a:off x="8534400" y="35623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rPr>
              <a:t>机制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ECF08DF-1929-4A31-BFC6-8A88973951CF}"/>
              </a:ext>
            </a:extLst>
          </p:cNvPr>
          <p:cNvSpPr>
            <a:spLocks noGrp="1"/>
          </p:cNvSpPr>
          <p:nvPr/>
        </p:nvSpPr>
        <p:spPr>
          <a:xfrm>
            <a:off x="9048750" y="35528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RAG、dependency</a:t>
            </a:r>
            <a:r>
              <a:rPr sz="870" b="0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 </a:t>
            </a:r>
            <a:r>
              <a:rPr sz="870" b="0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graph、scorer、repair</a:t>
            </a:r>
            <a:r>
              <a:rPr sz="870" b="0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 loop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F43AB64-06F2-461F-A7A2-7C53F81024B3}"/>
              </a:ext>
            </a:extLst>
          </p:cNvPr>
          <p:cNvSpPr>
            <a:spLocks noGrp="1"/>
          </p:cNvSpPr>
          <p:nvPr/>
        </p:nvSpPr>
        <p:spPr>
          <a:xfrm>
            <a:off x="8534400" y="40195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rPr>
              <a:t>论文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10439D2B-FD9C-40B4-A98B-55C3ED13996E}"/>
              </a:ext>
            </a:extLst>
          </p:cNvPr>
          <p:cNvSpPr>
            <a:spLocks noGrp="1"/>
          </p:cNvSpPr>
          <p:nvPr/>
        </p:nvSpPr>
        <p:spPr>
          <a:xfrm>
            <a:off x="9048750" y="40100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Aria；ProofFlow</a:t>
            </a:r>
            <a:endParaRPr sz="870" b="0" dirty="0">
              <a:solidFill>
                <a:srgbClr val="1E252B"/>
              </a:solidFill>
              <a:latin typeface="Microsoft YaHei UI"/>
              <a:ea typeface="Microsoft YaHei UI"/>
              <a:cs typeface="Microsoft YaHei UI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2CCD1BC9-F028-44FF-87BE-FEE0DFB8A9EF}"/>
              </a:ext>
            </a:extLst>
          </p:cNvPr>
          <p:cNvSpPr>
            <a:spLocks noGrp="1"/>
          </p:cNvSpPr>
          <p:nvPr/>
        </p:nvSpPr>
        <p:spPr>
          <a:xfrm>
            <a:off x="8534400" y="4476750"/>
            <a:ext cx="457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rPr>
              <a:t>边界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D9791E7-3A00-4E0E-A5D4-F668A84462F8}"/>
              </a:ext>
            </a:extLst>
          </p:cNvPr>
          <p:cNvSpPr>
            <a:spLocks noGrp="1"/>
          </p:cNvSpPr>
          <p:nvPr/>
        </p:nvSpPr>
        <p:spPr>
          <a:xfrm>
            <a:off x="9048750" y="4467225"/>
            <a:ext cx="2343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长依赖链、库</a:t>
            </a:r>
            <a:r>
              <a:rPr sz="870" b="0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 grounding 与 proof-level </a:t>
            </a:r>
            <a:r>
              <a:rPr sz="870" b="0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分解更难</a:t>
            </a:r>
            <a:endParaRPr sz="870" b="0" dirty="0">
              <a:solidFill>
                <a:srgbClr val="1E252B"/>
              </a:solidFill>
              <a:latin typeface="Microsoft YaHei UI"/>
              <a:ea typeface="Microsoft YaHei UI"/>
              <a:cs typeface="Microsoft YaHei UI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53F56BAB-5995-41DA-AAAB-E535728DD158}"/>
              </a:ext>
            </a:extLst>
          </p:cNvPr>
          <p:cNvSpPr>
            <a:spLocks noGrp="1"/>
          </p:cNvSpPr>
          <p:nvPr/>
        </p:nvSpPr>
        <p:spPr>
          <a:xfrm>
            <a:off x="1295400" y="5238750"/>
            <a:ext cx="9525000" cy="60960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674282B-F0F9-488A-B6CC-35C77FC54764}"/>
              </a:ext>
            </a:extLst>
          </p:cNvPr>
          <p:cNvSpPr>
            <a:spLocks noGrp="1"/>
          </p:cNvSpPr>
          <p:nvPr/>
        </p:nvSpPr>
        <p:spPr>
          <a:xfrm>
            <a:off x="1581150" y="5353050"/>
            <a:ext cx="11430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本章阅读顺序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CAC38D45-872F-4B0A-B754-9286042F55EF}"/>
              </a:ext>
            </a:extLst>
          </p:cNvPr>
          <p:cNvSpPr>
            <a:spLocks noGrp="1"/>
          </p:cNvSpPr>
          <p:nvPr/>
        </p:nvSpPr>
        <p:spPr>
          <a:xfrm>
            <a:off x="2800350" y="5353050"/>
            <a:ext cx="7734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30" b="0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0" b="0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先看数据从哪里来，再看模型如何学习，最后看系统如何把一个数学对象拆解为可检索、可评分、可验证的形式化任务。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FF5637D5-BC17-4209-BA5F-6FB224E00EED}"/>
              </a:ext>
            </a:extLst>
          </p:cNvPr>
          <p:cNvSpPr>
            <a:spLocks noGrp="1"/>
          </p:cNvSpPr>
          <p:nvPr/>
        </p:nvSpPr>
        <p:spPr>
          <a:xfrm>
            <a:off x="1676400" y="5600700"/>
            <a:ext cx="876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15" b="0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0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本页是路线图，不对应单篇论文；后续精讲会分别落到 ATLAS、StepFun、Aria 与 ProofFlow。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C0910750-3ED0-4084-BE08-ED6410EA81B7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Reference: AI4Math领域介绍.docx, Section 2; AI4Math framework, Chapter 3.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C3117C1F-E694-4211-B577-5AFDA937A491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F6ADDEF-6B08-44DC-8544-239A9DB6495E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455190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117BB32B-122F-4B07-9029-6EB232EB25A7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F96A5AF3-B6DB-4247-B51F-6E4CAEDD5DB9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35401050-7F79-4791-9D43-A39CA6156DC1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ATLAS / NEURIPS 2025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ADEEF7F-65FB-4A57-8749-5C3AAA18127F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ATLAS 将自动形式化的数据瓶颈转化为可迭代的数据生成问题。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50AAF2-0193-484E-BD5C-AAE69AC1C8F7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它的核心贡献不是单次翻译策略，而是构造大规模</a:t>
            </a:r>
            <a:r>
              <a:rPr sz="120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NL-FL theorem statement </a:t>
            </a:r>
            <a:r>
              <a:rPr sz="120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平行语料的系统流程</a:t>
            </a:r>
            <a:r>
              <a:rPr sz="120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73C6F7-25AF-4AD2-8EFE-FFC897534151}"/>
              </a:ext>
            </a:extLst>
          </p:cNvPr>
          <p:cNvSpPr>
            <a:spLocks noGrp="1"/>
          </p:cNvSpPr>
          <p:nvPr/>
        </p:nvSpPr>
        <p:spPr>
          <a:xfrm>
            <a:off x="552450" y="2152650"/>
            <a:ext cx="5715000" cy="29146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E23D4F-0DE7-473A-B178-178258E1B3BA}"/>
              </a:ext>
            </a:extLst>
          </p:cNvPr>
          <p:cNvSpPr>
            <a:spLocks noGrp="1"/>
          </p:cNvSpPr>
          <p:nvPr/>
        </p:nvSpPr>
        <p:spPr>
          <a:xfrm>
            <a:off x="685800" y="2247900"/>
            <a:ext cx="5448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2：三类平行 statement 构造路线的比较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287661" y="2476500"/>
            <a:ext cx="4244578" cy="21907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A967D04-0C8E-4476-B149-C4366B32CF27}"/>
              </a:ext>
            </a:extLst>
          </p:cNvPr>
          <p:cNvSpPr>
            <a:spLocks noGrp="1"/>
          </p:cNvSpPr>
          <p:nvPr/>
        </p:nvSpPr>
        <p:spPr>
          <a:xfrm>
            <a:off x="6705600" y="2076450"/>
            <a:ext cx="3905250" cy="876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75714D-98F7-4F37-A0C6-2E97856B35F7}"/>
              </a:ext>
            </a:extLst>
          </p:cNvPr>
          <p:cNvSpPr>
            <a:spLocks noGrp="1"/>
          </p:cNvSpPr>
          <p:nvPr/>
        </p:nvSpPr>
        <p:spPr>
          <a:xfrm>
            <a:off x="6705600" y="2076450"/>
            <a:ext cx="47625" cy="8763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D1321B5-457B-4C2F-9165-E937445E0F1D}"/>
              </a:ext>
            </a:extLst>
          </p:cNvPr>
          <p:cNvSpPr>
            <a:spLocks noGrp="1"/>
          </p:cNvSpPr>
          <p:nvPr/>
        </p:nvSpPr>
        <p:spPr>
          <a:xfrm>
            <a:off x="6877050" y="2209800"/>
            <a:ext cx="36004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问题：高质量平行语料稀缺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6809450-67AC-4384-8942-EF97E2A54D1E}"/>
              </a:ext>
            </a:extLst>
          </p:cNvPr>
          <p:cNvSpPr>
            <a:spLocks noGrp="1"/>
          </p:cNvSpPr>
          <p:nvPr/>
        </p:nvSpPr>
        <p:spPr>
          <a:xfrm>
            <a:off x="6877050" y="2495550"/>
            <a:ext cx="3600450" cy="342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statement autoformalization 需要成对的 NL theorem 与 Lean statement；人工标注昂贵，Mathlib 也不能直接提供足量自然语言表达。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7D80E8D-4228-48D6-9E50-33BD2BF6A1B7}"/>
              </a:ext>
            </a:extLst>
          </p:cNvPr>
          <p:cNvSpPr>
            <a:spLocks noGrp="1"/>
          </p:cNvSpPr>
          <p:nvPr/>
        </p:nvSpPr>
        <p:spPr>
          <a:xfrm>
            <a:off x="6705600" y="3200400"/>
            <a:ext cx="3905250" cy="8763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6735CB5-7074-413F-9D49-8C13756B358B}"/>
              </a:ext>
            </a:extLst>
          </p:cNvPr>
          <p:cNvSpPr>
            <a:spLocks noGrp="1"/>
          </p:cNvSpPr>
          <p:nvPr/>
        </p:nvSpPr>
        <p:spPr>
          <a:xfrm>
            <a:off x="6705600" y="3200400"/>
            <a:ext cx="47625" cy="8763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E4348F9-F0C4-4322-83CE-075D749C4519}"/>
              </a:ext>
            </a:extLst>
          </p:cNvPr>
          <p:cNvSpPr>
            <a:spLocks noGrp="1"/>
          </p:cNvSpPr>
          <p:nvPr/>
        </p:nvSpPr>
        <p:spPr>
          <a:xfrm>
            <a:off x="6877050" y="3333750"/>
            <a:ext cx="36004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已有路线的互补缺陷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D0F21BA-98E5-4E1F-A388-A0B92491AC85}"/>
              </a:ext>
            </a:extLst>
          </p:cNvPr>
          <p:cNvSpPr>
            <a:spLocks noGrp="1"/>
          </p:cNvSpPr>
          <p:nvPr/>
        </p:nvSpPr>
        <p:spPr>
          <a:xfrm>
            <a:off x="6877050" y="3619500"/>
            <a:ext cx="3600450" cy="342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Mathlib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-&gt;NL </a:t>
            </a: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质量较稳但规模受限；Internet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NL-&gt;FL </a:t>
            </a: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可扩展但需预处理，且概念未必能被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</a:t>
            </a: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Mathlib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</a:t>
            </a: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表达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F383BFD-BC9E-4F1E-856A-5396DB846AFA}"/>
              </a:ext>
            </a:extLst>
          </p:cNvPr>
          <p:cNvSpPr>
            <a:spLocks noGrp="1"/>
          </p:cNvSpPr>
          <p:nvPr/>
        </p:nvSpPr>
        <p:spPr>
          <a:xfrm>
            <a:off x="6705600" y="4324350"/>
            <a:ext cx="3905250" cy="8763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1DD8D5E-A217-497D-893C-4467C0EA1117}"/>
              </a:ext>
            </a:extLst>
          </p:cNvPr>
          <p:cNvSpPr>
            <a:spLocks noGrp="1"/>
          </p:cNvSpPr>
          <p:nvPr/>
        </p:nvSpPr>
        <p:spPr>
          <a:xfrm>
            <a:off x="6705600" y="4324350"/>
            <a:ext cx="47625" cy="8763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2A9E9C3-5B36-44C9-BC22-A6500115E56F}"/>
              </a:ext>
            </a:extLst>
          </p:cNvPr>
          <p:cNvSpPr>
            <a:spLocks noGrp="1"/>
          </p:cNvSpPr>
          <p:nvPr/>
        </p:nvSpPr>
        <p:spPr>
          <a:xfrm>
            <a:off x="6877050" y="4457700"/>
            <a:ext cx="36004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ATLAS 的切入点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52BF059-3E71-43DD-91F1-BBB1D8217DAC}"/>
              </a:ext>
            </a:extLst>
          </p:cNvPr>
          <p:cNvSpPr>
            <a:spLocks noGrp="1"/>
          </p:cNvSpPr>
          <p:nvPr/>
        </p:nvSpPr>
        <p:spPr>
          <a:xfrm>
            <a:off x="6877050" y="4743450"/>
            <a:ext cx="3600450" cy="342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 Mathlib 抽取概念库，围绕概念合成 NL，再生成 FL，并用编译、修正与语义对齐筛选训练数据。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9C5DF7B-80AC-4D3F-9D06-F4FD7081B73C}"/>
              </a:ext>
            </a:extLst>
          </p:cNvPr>
          <p:cNvSpPr>
            <a:spLocks noGrp="1"/>
          </p:cNvSpPr>
          <p:nvPr/>
        </p:nvSpPr>
        <p:spPr>
          <a:xfrm>
            <a:off x="552450" y="5314950"/>
            <a:ext cx="5715000" cy="4381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733347E-C1CC-4616-9A2A-941D52D58783}"/>
              </a:ext>
            </a:extLst>
          </p:cNvPr>
          <p:cNvSpPr>
            <a:spLocks noGrp="1"/>
          </p:cNvSpPr>
          <p:nvPr/>
        </p:nvSpPr>
        <p:spPr>
          <a:xfrm>
            <a:off x="800100" y="5429250"/>
            <a:ext cx="52197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9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讲解定位：ATLAS 代表“数据合成路线”，试图把 autoformalization 变成可扩展的数据工程。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4825832-2BE4-4F1B-9ADC-710F54D77E17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Liu et al. 2025, Fig. 2; NeurIPS 2025 / arXiv:2502.05567.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25B9B23-5B3C-48AD-B8F1-60C9768B65FA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DA389A3-BBE2-43BC-BE53-13117C34A56E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623257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A960D759-4C3D-4911-93B4-3C027931E1C6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5DA03287-6DB5-4E97-81F9-455543779DA2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8B03FFD7-C64F-491E-A8CE-97B57C3240DB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FRAMEWORK OVERVIEW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175772-0A39-4D8F-9F55-BFB388CBD370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ATLAS 的框架由 lifting、synthesis 与 augmentation 三个模块组成。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696069-FB74-44CB-98A3-23FF6B37A488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这三个模块共同形成“概念生成命题、编译筛选命题、再训练学生模型”的闭环。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1494790-7FE2-4A05-9C3E-C8D9B5417445}"/>
              </a:ext>
            </a:extLst>
          </p:cNvPr>
          <p:cNvSpPr>
            <a:spLocks noGrp="1"/>
          </p:cNvSpPr>
          <p:nvPr/>
        </p:nvSpPr>
        <p:spPr>
          <a:xfrm>
            <a:off x="514350" y="2057400"/>
            <a:ext cx="7048500" cy="32766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DD7A20C-0EAF-4BED-94EF-1CB4E9BE6C7B}"/>
              </a:ext>
            </a:extLst>
          </p:cNvPr>
          <p:cNvSpPr>
            <a:spLocks noGrp="1"/>
          </p:cNvSpPr>
          <p:nvPr/>
        </p:nvSpPr>
        <p:spPr>
          <a:xfrm>
            <a:off x="647700" y="2152650"/>
            <a:ext cx="67818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1：ATLAS 总体框架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108075" y="2362200"/>
            <a:ext cx="5861050" cy="27051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FA9BE10-611F-4F5C-A16F-B2F1D1BEBFEB}"/>
              </a:ext>
            </a:extLst>
          </p:cNvPr>
          <p:cNvSpPr>
            <a:spLocks noGrp="1"/>
          </p:cNvSpPr>
          <p:nvPr/>
        </p:nvSpPr>
        <p:spPr>
          <a:xfrm>
            <a:off x="7981950" y="2057400"/>
            <a:ext cx="3276600" cy="7810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1E49BA-1C26-44AC-9CF1-0C9E5B3BF7CE}"/>
              </a:ext>
            </a:extLst>
          </p:cNvPr>
          <p:cNvSpPr>
            <a:spLocks noGrp="1"/>
          </p:cNvSpPr>
          <p:nvPr/>
        </p:nvSpPr>
        <p:spPr>
          <a:xfrm>
            <a:off x="7981950" y="2057400"/>
            <a:ext cx="47625" cy="781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13A9D25-6B55-4B24-99BB-A03EE5356195}"/>
              </a:ext>
            </a:extLst>
          </p:cNvPr>
          <p:cNvSpPr>
            <a:spLocks noGrp="1"/>
          </p:cNvSpPr>
          <p:nvPr/>
        </p:nvSpPr>
        <p:spPr>
          <a:xfrm>
            <a:off x="8153400" y="2190750"/>
            <a:ext cx="29718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Data lifting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0A70A43-8501-421E-B4DE-72009298316F}"/>
              </a:ext>
            </a:extLst>
          </p:cNvPr>
          <p:cNvSpPr>
            <a:spLocks noGrp="1"/>
          </p:cNvSpPr>
          <p:nvPr/>
        </p:nvSpPr>
        <p:spPr>
          <a:xfrm>
            <a:off x="8153400" y="2476500"/>
            <a:ext cx="29718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 Mathlib 抽取本科层级概念，构造 concept repository，作为可控的数学主题来源。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E3EB57B-14A2-401C-9F11-A708B4412434}"/>
              </a:ext>
            </a:extLst>
          </p:cNvPr>
          <p:cNvSpPr>
            <a:spLocks noGrp="1"/>
          </p:cNvSpPr>
          <p:nvPr/>
        </p:nvSpPr>
        <p:spPr>
          <a:xfrm>
            <a:off x="7981950" y="3009900"/>
            <a:ext cx="3276600" cy="9334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7D533DF-A2D5-4D65-8EC1-5858443EAA42}"/>
              </a:ext>
            </a:extLst>
          </p:cNvPr>
          <p:cNvSpPr>
            <a:spLocks noGrp="1"/>
          </p:cNvSpPr>
          <p:nvPr/>
        </p:nvSpPr>
        <p:spPr>
          <a:xfrm>
            <a:off x="7981950" y="3009900"/>
            <a:ext cx="47625" cy="9334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FE511FF-DC17-4B03-9434-536695C75F52}"/>
              </a:ext>
            </a:extLst>
          </p:cNvPr>
          <p:cNvSpPr>
            <a:spLocks noGrp="1"/>
          </p:cNvSpPr>
          <p:nvPr/>
        </p:nvSpPr>
        <p:spPr>
          <a:xfrm>
            <a:off x="8153400" y="3143250"/>
            <a:ext cx="29718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Data synthesis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C9F1687-AFA9-4DA4-A5D2-5B20C9DD4904}"/>
              </a:ext>
            </a:extLst>
          </p:cNvPr>
          <p:cNvSpPr>
            <a:spLocks noGrp="1"/>
          </p:cNvSpPr>
          <p:nvPr/>
        </p:nvSpPr>
        <p:spPr>
          <a:xfrm>
            <a:off x="8153400" y="3429000"/>
            <a:ext cx="297180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先合成自然语言命题，再生成 Lean statement；Lean compiler 检查语法与类型，教师模型修正并评估对齐。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71684D2-2ECE-4D6C-81DB-ED069B6372DC}"/>
              </a:ext>
            </a:extLst>
          </p:cNvPr>
          <p:cNvSpPr>
            <a:spLocks noGrp="1"/>
          </p:cNvSpPr>
          <p:nvPr/>
        </p:nvSpPr>
        <p:spPr>
          <a:xfrm>
            <a:off x="7981950" y="4114800"/>
            <a:ext cx="3276600" cy="78105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8672D90-2518-4D5A-A9A9-DFD1803A78BE}"/>
              </a:ext>
            </a:extLst>
          </p:cNvPr>
          <p:cNvSpPr>
            <a:spLocks noGrp="1"/>
          </p:cNvSpPr>
          <p:nvPr/>
        </p:nvSpPr>
        <p:spPr>
          <a:xfrm>
            <a:off x="7981950" y="4114800"/>
            <a:ext cx="47625" cy="7810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6022528-37E5-4846-A6A5-A2E9C1AFF9C8}"/>
              </a:ext>
            </a:extLst>
          </p:cNvPr>
          <p:cNvSpPr>
            <a:spLocks noGrp="1"/>
          </p:cNvSpPr>
          <p:nvPr/>
        </p:nvSpPr>
        <p:spPr>
          <a:xfrm>
            <a:off x="8153400" y="4248150"/>
            <a:ext cx="29718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Data augmentation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7EC1B91-B2E7-42F2-8540-EB4B90D22423}"/>
              </a:ext>
            </a:extLst>
          </p:cNvPr>
          <p:cNvSpPr>
            <a:spLocks noGrp="1"/>
          </p:cNvSpPr>
          <p:nvPr/>
        </p:nvSpPr>
        <p:spPr>
          <a:xfrm>
            <a:off x="8153400" y="4533900"/>
            <a:ext cx="29718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利用形式语言结构生成新 statement：proof state 与 contraposition 是两条主要来源。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6AB9862-CD50-4B6E-A54E-7456175020BE}"/>
              </a:ext>
            </a:extLst>
          </p:cNvPr>
          <p:cNvSpPr>
            <a:spLocks noGrp="1"/>
          </p:cNvSpPr>
          <p:nvPr/>
        </p:nvSpPr>
        <p:spPr>
          <a:xfrm>
            <a:off x="7981950" y="5010150"/>
            <a:ext cx="3276600" cy="7239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940BE94-669D-4A28-8F4C-1B3E75B317B8}"/>
              </a:ext>
            </a:extLst>
          </p:cNvPr>
          <p:cNvSpPr>
            <a:spLocks noGrp="1"/>
          </p:cNvSpPr>
          <p:nvPr/>
        </p:nvSpPr>
        <p:spPr>
          <a:xfrm>
            <a:off x="7981950" y="5010150"/>
            <a:ext cx="47625" cy="7239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B5787A3-6F49-454E-8FDE-6BDB98631520}"/>
              </a:ext>
            </a:extLst>
          </p:cNvPr>
          <p:cNvSpPr>
            <a:spLocks noGrp="1"/>
          </p:cNvSpPr>
          <p:nvPr/>
        </p:nvSpPr>
        <p:spPr>
          <a:xfrm>
            <a:off x="8153400" y="5143500"/>
            <a:ext cx="29718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Expert iteration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31341C8-91B8-4B75-8469-D8BDAEB42991}"/>
              </a:ext>
            </a:extLst>
          </p:cNvPr>
          <p:cNvSpPr>
            <a:spLocks noGrp="1"/>
          </p:cNvSpPr>
          <p:nvPr/>
        </p:nvSpPr>
        <p:spPr>
          <a:xfrm>
            <a:off x="8153400" y="5429250"/>
            <a:ext cx="29718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学生生成候选；教师与 Lean 反馈筛选；筛选数据再训练学生。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A26EB53-569A-403A-BF33-233FE73A17D6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Liu et al. 2025, Fig. 1 and Section 3.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B03AB80-5BD5-496F-8627-0D5241CFC3F3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EA49DDA-FFB6-47FB-8491-088B3D2CC5C1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637891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703DE3F8-6660-41A7-88AD-FD9663B415D3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C03F77F1-2F96-47C3-BA42-C5E663270C04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92988331-1F7B-4D45-B005-4F9340C799D1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DATA SYNTHESIS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1CB7F34-4D81-496C-BF7B-88B35653B401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ATLAS 用编译反馈和教师模型把合成 statement 转化为可训练样本。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03AD7F-D2A0-4219-A98C-013E16A05EA3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对初学者而言，关键不是记住每个 prompt，而是理解“生成—检查—修正—对齐—再训练”的闭环。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B73006-75DB-476A-909E-695CEDABEDF4}"/>
              </a:ext>
            </a:extLst>
          </p:cNvPr>
          <p:cNvSpPr>
            <a:spLocks noGrp="1"/>
          </p:cNvSpPr>
          <p:nvPr/>
        </p:nvSpPr>
        <p:spPr>
          <a:xfrm>
            <a:off x="552450" y="2266950"/>
            <a:ext cx="1619250" cy="876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285A423-64D3-48A5-970B-F31BF5BF4ED6}"/>
              </a:ext>
            </a:extLst>
          </p:cNvPr>
          <p:cNvSpPr>
            <a:spLocks noGrp="1"/>
          </p:cNvSpPr>
          <p:nvPr/>
        </p:nvSpPr>
        <p:spPr>
          <a:xfrm>
            <a:off x="552450" y="2266950"/>
            <a:ext cx="161925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96842D9-5DC8-4E59-9BE2-99EF9514B7D8}"/>
              </a:ext>
            </a:extLst>
          </p:cNvPr>
          <p:cNvSpPr>
            <a:spLocks noGrp="1"/>
          </p:cNvSpPr>
          <p:nvPr/>
        </p:nvSpPr>
        <p:spPr>
          <a:xfrm>
            <a:off x="666750" y="2400300"/>
            <a:ext cx="1390650" cy="647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Concept repository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13 domains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55 topics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350 concepts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ABF173-C981-4A37-A2EA-DD525D0C0BD7}"/>
              </a:ext>
            </a:extLst>
          </p:cNvPr>
          <p:cNvSpPr>
            <a:spLocks noGrp="1"/>
          </p:cNvSpPr>
          <p:nvPr/>
        </p:nvSpPr>
        <p:spPr>
          <a:xfrm>
            <a:off x="2247900" y="255270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9983C5B-C068-4F30-B78D-B51281E53F4B}"/>
              </a:ext>
            </a:extLst>
          </p:cNvPr>
          <p:cNvSpPr>
            <a:spLocks noGrp="1"/>
          </p:cNvSpPr>
          <p:nvPr/>
        </p:nvSpPr>
        <p:spPr>
          <a:xfrm>
            <a:off x="2628900" y="2266950"/>
            <a:ext cx="1619250" cy="8763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50B0E97-5338-4E05-B962-AD5B38A47F64}"/>
              </a:ext>
            </a:extLst>
          </p:cNvPr>
          <p:cNvSpPr>
            <a:spLocks noGrp="1"/>
          </p:cNvSpPr>
          <p:nvPr/>
        </p:nvSpPr>
        <p:spPr>
          <a:xfrm>
            <a:off x="2628900" y="2266950"/>
            <a:ext cx="161925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1CAD224-A8AF-4D80-A959-C25791D1BF1B}"/>
              </a:ext>
            </a:extLst>
          </p:cNvPr>
          <p:cNvSpPr>
            <a:spLocks noGrp="1"/>
          </p:cNvSpPr>
          <p:nvPr/>
        </p:nvSpPr>
        <p:spPr>
          <a:xfrm>
            <a:off x="2743200" y="2400300"/>
            <a:ext cx="1390650" cy="647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NL generation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每次采样若干概念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生成自然语言命题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454A66B-E875-4A9F-A28A-53F72C944CB6}"/>
              </a:ext>
            </a:extLst>
          </p:cNvPr>
          <p:cNvSpPr>
            <a:spLocks noGrp="1"/>
          </p:cNvSpPr>
          <p:nvPr/>
        </p:nvSpPr>
        <p:spPr>
          <a:xfrm>
            <a:off x="4324350" y="255270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F4F6720-7079-43C0-BFC8-0CA6052B3BEE}"/>
              </a:ext>
            </a:extLst>
          </p:cNvPr>
          <p:cNvSpPr>
            <a:spLocks noGrp="1"/>
          </p:cNvSpPr>
          <p:nvPr/>
        </p:nvSpPr>
        <p:spPr>
          <a:xfrm>
            <a:off x="4705350" y="2266950"/>
            <a:ext cx="1619250" cy="876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1BE5681-5FB7-4AD4-8C28-2360469E44EE}"/>
              </a:ext>
            </a:extLst>
          </p:cNvPr>
          <p:cNvSpPr>
            <a:spLocks noGrp="1"/>
          </p:cNvSpPr>
          <p:nvPr/>
        </p:nvSpPr>
        <p:spPr>
          <a:xfrm>
            <a:off x="4705350" y="2266950"/>
            <a:ext cx="1619250" cy="381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6306F12-F667-48F6-AC32-40CEF4293696}"/>
              </a:ext>
            </a:extLst>
          </p:cNvPr>
          <p:cNvSpPr>
            <a:spLocks noGrp="1"/>
          </p:cNvSpPr>
          <p:nvPr/>
        </p:nvSpPr>
        <p:spPr>
          <a:xfrm>
            <a:off x="4819650" y="2400300"/>
            <a:ext cx="1390650" cy="647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Student model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生成 Lean 4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候选 statement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6DAD184-7168-46C5-BF61-4FB44918600A}"/>
              </a:ext>
            </a:extLst>
          </p:cNvPr>
          <p:cNvSpPr>
            <a:spLocks noGrp="1"/>
          </p:cNvSpPr>
          <p:nvPr/>
        </p:nvSpPr>
        <p:spPr>
          <a:xfrm>
            <a:off x="6400800" y="255270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A34C324-1F76-4CA6-A40A-2C9DB4E837EC}"/>
              </a:ext>
            </a:extLst>
          </p:cNvPr>
          <p:cNvSpPr>
            <a:spLocks noGrp="1"/>
          </p:cNvSpPr>
          <p:nvPr/>
        </p:nvSpPr>
        <p:spPr>
          <a:xfrm>
            <a:off x="6781800" y="2266950"/>
            <a:ext cx="1619250" cy="8763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FB3C568-8C93-433F-99C6-A757A2CF567C}"/>
              </a:ext>
            </a:extLst>
          </p:cNvPr>
          <p:cNvSpPr>
            <a:spLocks noGrp="1"/>
          </p:cNvSpPr>
          <p:nvPr/>
        </p:nvSpPr>
        <p:spPr>
          <a:xfrm>
            <a:off x="6781800" y="2266950"/>
            <a:ext cx="1619250" cy="381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AC97E7D-988F-40B5-A743-FBC24F374799}"/>
              </a:ext>
            </a:extLst>
          </p:cNvPr>
          <p:cNvSpPr>
            <a:spLocks noGrp="1"/>
          </p:cNvSpPr>
          <p:nvPr/>
        </p:nvSpPr>
        <p:spPr>
          <a:xfrm>
            <a:off x="6896100" y="2400300"/>
            <a:ext cx="1390650" cy="647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Lean compiler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语法检查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类型检查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098E95D-5195-493A-9224-4B997C4B3892}"/>
              </a:ext>
            </a:extLst>
          </p:cNvPr>
          <p:cNvSpPr>
            <a:spLocks noGrp="1"/>
          </p:cNvSpPr>
          <p:nvPr/>
        </p:nvSpPr>
        <p:spPr>
          <a:xfrm>
            <a:off x="1771650" y="3943350"/>
            <a:ext cx="1885950" cy="85725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AEFED08-EE42-4F54-951F-39CD0DF5905E}"/>
              </a:ext>
            </a:extLst>
          </p:cNvPr>
          <p:cNvSpPr>
            <a:spLocks noGrp="1"/>
          </p:cNvSpPr>
          <p:nvPr/>
        </p:nvSpPr>
        <p:spPr>
          <a:xfrm>
            <a:off x="1771650" y="3943350"/>
            <a:ext cx="1885950" cy="381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AE57E26-9739-4D9F-A268-FA880976E9E8}"/>
              </a:ext>
            </a:extLst>
          </p:cNvPr>
          <p:cNvSpPr>
            <a:spLocks noGrp="1"/>
          </p:cNvSpPr>
          <p:nvPr/>
        </p:nvSpPr>
        <p:spPr>
          <a:xfrm>
            <a:off x="1885950" y="4076700"/>
            <a:ext cx="1657350" cy="628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FL-Rev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教师模型根据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编译错误修正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B8A2EC2-F094-409E-AC2C-7755748D9165}"/>
              </a:ext>
            </a:extLst>
          </p:cNvPr>
          <p:cNvSpPr>
            <a:spLocks noGrp="1"/>
          </p:cNvSpPr>
          <p:nvPr/>
        </p:nvSpPr>
        <p:spPr>
          <a:xfrm>
            <a:off x="3790950" y="42100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16979D5-5B2D-489B-932C-77E4809DD134}"/>
              </a:ext>
            </a:extLst>
          </p:cNvPr>
          <p:cNvSpPr>
            <a:spLocks noGrp="1"/>
          </p:cNvSpPr>
          <p:nvPr/>
        </p:nvSpPr>
        <p:spPr>
          <a:xfrm>
            <a:off x="4229100" y="3943350"/>
            <a:ext cx="1885950" cy="8572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FC246CA-9669-4A9A-B41C-51F0C9A585A8}"/>
              </a:ext>
            </a:extLst>
          </p:cNvPr>
          <p:cNvSpPr>
            <a:spLocks noGrp="1"/>
          </p:cNvSpPr>
          <p:nvPr/>
        </p:nvSpPr>
        <p:spPr>
          <a:xfrm>
            <a:off x="4229100" y="3943350"/>
            <a:ext cx="1885950" cy="381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4C6911F-8B55-41C3-8BBB-90399E703BEF}"/>
              </a:ext>
            </a:extLst>
          </p:cNvPr>
          <p:cNvSpPr>
            <a:spLocks noGrp="1"/>
          </p:cNvSpPr>
          <p:nvPr/>
        </p:nvSpPr>
        <p:spPr>
          <a:xfrm>
            <a:off x="4343400" y="4076700"/>
            <a:ext cx="1657350" cy="628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Re-compile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修正后再次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进入 Lean 检查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3C82468-AF15-44B9-B469-9A578DD64381}"/>
              </a:ext>
            </a:extLst>
          </p:cNvPr>
          <p:cNvSpPr>
            <a:spLocks noGrp="1"/>
          </p:cNvSpPr>
          <p:nvPr/>
        </p:nvSpPr>
        <p:spPr>
          <a:xfrm>
            <a:off x="6248400" y="42100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12287451-2D4E-4A0C-98F1-D317F8CBE2DD}"/>
              </a:ext>
            </a:extLst>
          </p:cNvPr>
          <p:cNvSpPr>
            <a:spLocks noGrp="1"/>
          </p:cNvSpPr>
          <p:nvPr/>
        </p:nvSpPr>
        <p:spPr>
          <a:xfrm>
            <a:off x="6686550" y="3943350"/>
            <a:ext cx="1885950" cy="8572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B496053-B550-4849-89AF-6940020F95DB}"/>
              </a:ext>
            </a:extLst>
          </p:cNvPr>
          <p:cNvSpPr>
            <a:spLocks noGrp="1"/>
          </p:cNvSpPr>
          <p:nvPr/>
        </p:nvSpPr>
        <p:spPr>
          <a:xfrm>
            <a:off x="6686550" y="3943350"/>
            <a:ext cx="188595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732F405-397D-4BFC-A404-40ACFD580550}"/>
              </a:ext>
            </a:extLst>
          </p:cNvPr>
          <p:cNvSpPr>
            <a:spLocks noGrp="1"/>
          </p:cNvSpPr>
          <p:nvPr/>
        </p:nvSpPr>
        <p:spPr>
          <a:xfrm>
            <a:off x="6800850" y="4076700"/>
            <a:ext cx="1657350" cy="628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FL-Align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判断语义对齐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保留 good / average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7D5DA61-7909-4601-9A48-652CF9D98ACC}"/>
              </a:ext>
            </a:extLst>
          </p:cNvPr>
          <p:cNvSpPr>
            <a:spLocks noGrp="1"/>
          </p:cNvSpPr>
          <p:nvPr/>
        </p:nvSpPr>
        <p:spPr>
          <a:xfrm>
            <a:off x="1790700" y="5067300"/>
            <a:ext cx="67437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7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failed / poor：保留 NL statement，用于下一轮继续尝试；good / average：进入 ATLAS dataset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06FA5DC-E6EB-4830-B2D0-1300F8B99F38}"/>
              </a:ext>
            </a:extLst>
          </p:cNvPr>
          <p:cNvSpPr>
            <a:spLocks noGrp="1"/>
          </p:cNvSpPr>
          <p:nvPr/>
        </p:nvSpPr>
        <p:spPr>
          <a:xfrm>
            <a:off x="9029700" y="2266950"/>
            <a:ext cx="23241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A0DB5F5-F71D-4195-B5E5-D7AF650A6CFC}"/>
              </a:ext>
            </a:extLst>
          </p:cNvPr>
          <p:cNvSpPr>
            <a:spLocks noGrp="1"/>
          </p:cNvSpPr>
          <p:nvPr/>
        </p:nvSpPr>
        <p:spPr>
          <a:xfrm>
            <a:off x="9029700" y="2266950"/>
            <a:ext cx="47625" cy="11430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A78481E-9C48-428A-B383-82BBDFF5B7BC}"/>
              </a:ext>
            </a:extLst>
          </p:cNvPr>
          <p:cNvSpPr>
            <a:spLocks noGrp="1"/>
          </p:cNvSpPr>
          <p:nvPr/>
        </p:nvSpPr>
        <p:spPr>
          <a:xfrm>
            <a:off x="9201150" y="2400300"/>
            <a:ext cx="20193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为什么需要 parsing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FC1F352-3826-4A9D-9781-D2F05BC176AA}"/>
              </a:ext>
            </a:extLst>
          </p:cNvPr>
          <p:cNvSpPr>
            <a:spLocks noGrp="1"/>
          </p:cNvSpPr>
          <p:nvPr/>
        </p:nvSpPr>
        <p:spPr>
          <a:xfrm>
            <a:off x="9201150" y="2686050"/>
            <a:ext cx="20193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ATLAS 将 Lean theorem 拆成名称、变量、假设和结论等字段，使编译错误更容易定位，也便于教师模型进行有针对性的修正。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FE819D8-9A46-4C1C-A35D-D95B4C73CB05}"/>
              </a:ext>
            </a:extLst>
          </p:cNvPr>
          <p:cNvSpPr>
            <a:spLocks noGrp="1"/>
          </p:cNvSpPr>
          <p:nvPr/>
        </p:nvSpPr>
        <p:spPr>
          <a:xfrm>
            <a:off x="9029700" y="3676650"/>
            <a:ext cx="2324100" cy="12192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A701479-D1F6-47F2-8A16-D050AB3058ED}"/>
              </a:ext>
            </a:extLst>
          </p:cNvPr>
          <p:cNvSpPr>
            <a:spLocks noGrp="1"/>
          </p:cNvSpPr>
          <p:nvPr/>
        </p:nvSpPr>
        <p:spPr>
          <a:xfrm>
            <a:off x="9029700" y="3676650"/>
            <a:ext cx="47625" cy="12192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3D73C3ED-6ED1-4334-9DEC-E0ED643D7E03}"/>
              </a:ext>
            </a:extLst>
          </p:cNvPr>
          <p:cNvSpPr>
            <a:spLocks noGrp="1"/>
          </p:cNvSpPr>
          <p:nvPr/>
        </p:nvSpPr>
        <p:spPr>
          <a:xfrm>
            <a:off x="9201150" y="3810000"/>
            <a:ext cx="20193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为什么是 expert iteration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F5B3EAE-A742-431A-A33E-761BDB6CF01A}"/>
              </a:ext>
            </a:extLst>
          </p:cNvPr>
          <p:cNvSpPr>
            <a:spLocks noGrp="1"/>
          </p:cNvSpPr>
          <p:nvPr/>
        </p:nvSpPr>
        <p:spPr>
          <a:xfrm>
            <a:off x="9201150" y="4095750"/>
            <a:ext cx="20193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教师模型不直接替代学生模型，而是提供修正与筛选信号；随着训练推进，学生模型承担越来越多的数据生成工作。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869D3712-257C-4B22-8C49-801AA5A3C966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Liu et al. 2025, Sections 3.1-3.2 and Appendix prompt descriptions.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E9F5CF16-4F7A-400B-83B3-5797B8AFE31F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543308E-63C3-491E-B974-AA3596C816DD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484892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65E05686-D261-4BC9-AEF6-0CB24EC7DA36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604D1979-A141-4557-B00C-D598E47762DB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711E601B-28BD-4918-A8BE-049E6343F081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DATA AUGMENTATION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61B6C37-E2C7-479B-B081-61DE788E1B0C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ATLAS 的 augmentation 利用形式语言结构，而不是只做文本改写。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BE109E3-BE74-4C28-9BF8-CC10A518A7A4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 state 和 contraposition 能产生新的 Lean statement，再由模型翻译回自然语言形成平行数据。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30ACF3E-E2CD-4D26-82CC-7853E46C8A22}"/>
              </a:ext>
            </a:extLst>
          </p:cNvPr>
          <p:cNvSpPr>
            <a:spLocks noGrp="1"/>
          </p:cNvSpPr>
          <p:nvPr/>
        </p:nvSpPr>
        <p:spPr>
          <a:xfrm>
            <a:off x="533400" y="2038350"/>
            <a:ext cx="6191250" cy="32194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219DF35-745B-4762-8B60-40819FBC0010}"/>
              </a:ext>
            </a:extLst>
          </p:cNvPr>
          <p:cNvSpPr>
            <a:spLocks noGrp="1"/>
          </p:cNvSpPr>
          <p:nvPr/>
        </p:nvSpPr>
        <p:spPr>
          <a:xfrm>
            <a:off x="666750" y="2133600"/>
            <a:ext cx="59245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3：proof-step 与 contraposition augmentation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277389" y="2343150"/>
            <a:ext cx="4684222" cy="26289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DE5CF66-5AAC-4F37-8F80-625E8DB96E3E}"/>
              </a:ext>
            </a:extLst>
          </p:cNvPr>
          <p:cNvSpPr>
            <a:spLocks noGrp="1"/>
          </p:cNvSpPr>
          <p:nvPr/>
        </p:nvSpPr>
        <p:spPr>
          <a:xfrm>
            <a:off x="7124700" y="2057400"/>
            <a:ext cx="3676650" cy="9334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08666EC-AFFA-4304-AD2A-581C3E7DACB8}"/>
              </a:ext>
            </a:extLst>
          </p:cNvPr>
          <p:cNvSpPr>
            <a:spLocks noGrp="1"/>
          </p:cNvSpPr>
          <p:nvPr/>
        </p:nvSpPr>
        <p:spPr>
          <a:xfrm>
            <a:off x="7124700" y="2057400"/>
            <a:ext cx="47625" cy="9334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A7C7179-FC66-480C-BC8C-9AAF6E496BEB}"/>
              </a:ext>
            </a:extLst>
          </p:cNvPr>
          <p:cNvSpPr>
            <a:spLocks noGrp="1"/>
          </p:cNvSpPr>
          <p:nvPr/>
        </p:nvSpPr>
        <p:spPr>
          <a:xfrm>
            <a:off x="7296150" y="2190750"/>
            <a:ext cx="33718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Augmentation via proof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F8276BD-CFD2-45B9-BF5B-29005D39DDDA}"/>
              </a:ext>
            </a:extLst>
          </p:cNvPr>
          <p:cNvSpPr>
            <a:spLocks noGrp="1"/>
          </p:cNvSpPr>
          <p:nvPr/>
        </p:nvSpPr>
        <p:spPr>
          <a:xfrm>
            <a:off x="7296150" y="2476500"/>
            <a:ext cx="337185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prover 尝试证明原始 FL statement；每一步 tactic 产生新的局部状态，可被重构为新的形式命题。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5CEC13E-792B-4753-B3E5-7762F9C57343}"/>
              </a:ext>
            </a:extLst>
          </p:cNvPr>
          <p:cNvSpPr>
            <a:spLocks noGrp="1"/>
          </p:cNvSpPr>
          <p:nvPr/>
        </p:nvSpPr>
        <p:spPr>
          <a:xfrm>
            <a:off x="7124700" y="3257550"/>
            <a:ext cx="3676650" cy="9334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B6C187B-8D28-4B40-8D0B-8D32A831527F}"/>
              </a:ext>
            </a:extLst>
          </p:cNvPr>
          <p:cNvSpPr>
            <a:spLocks noGrp="1"/>
          </p:cNvSpPr>
          <p:nvPr/>
        </p:nvSpPr>
        <p:spPr>
          <a:xfrm>
            <a:off x="7124700" y="3257550"/>
            <a:ext cx="47625" cy="9334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1D8E27F-D498-4FDB-8CEE-2751A8298F40}"/>
              </a:ext>
            </a:extLst>
          </p:cNvPr>
          <p:cNvSpPr>
            <a:spLocks noGrp="1"/>
          </p:cNvSpPr>
          <p:nvPr/>
        </p:nvSpPr>
        <p:spPr>
          <a:xfrm>
            <a:off x="7296150" y="3390900"/>
            <a:ext cx="33718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Augmentation via contraposition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19BCB13-3F5C-4A2A-AC3A-7668622F7BCA}"/>
              </a:ext>
            </a:extLst>
          </p:cNvPr>
          <p:cNvSpPr>
            <a:spLocks noGrp="1"/>
          </p:cNvSpPr>
          <p:nvPr/>
        </p:nvSpPr>
        <p:spPr>
          <a:xfrm>
            <a:off x="7296150" y="3676650"/>
            <a:ext cx="337185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抽取 theorem hypotheses 中的假设名，并使用 `contrapose!` 得到逆否命题；这一变换依赖形式系统的逻辑表示。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5E974B2-F27C-4FBC-B347-1BD56ACF228D}"/>
              </a:ext>
            </a:extLst>
          </p:cNvPr>
          <p:cNvSpPr>
            <a:spLocks noGrp="1"/>
          </p:cNvSpPr>
          <p:nvPr/>
        </p:nvSpPr>
        <p:spPr>
          <a:xfrm>
            <a:off x="7124700" y="4457700"/>
            <a:ext cx="3676650" cy="7810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9D2AE18-FADF-4934-9F39-3817CDCE8C7C}"/>
              </a:ext>
            </a:extLst>
          </p:cNvPr>
          <p:cNvSpPr>
            <a:spLocks noGrp="1"/>
          </p:cNvSpPr>
          <p:nvPr/>
        </p:nvSpPr>
        <p:spPr>
          <a:xfrm>
            <a:off x="7124700" y="4457700"/>
            <a:ext cx="47625" cy="7810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217FA10-8198-430A-96E7-77164A117AB6}"/>
              </a:ext>
            </a:extLst>
          </p:cNvPr>
          <p:cNvSpPr>
            <a:spLocks noGrp="1"/>
          </p:cNvSpPr>
          <p:nvPr/>
        </p:nvSpPr>
        <p:spPr>
          <a:xfrm>
            <a:off x="7296150" y="4591050"/>
            <a:ext cx="33718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为什么有助于扩展数据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E52C7C5-A8D1-49B8-A72B-D8F8751C7BC1}"/>
              </a:ext>
            </a:extLst>
          </p:cNvPr>
          <p:cNvSpPr>
            <a:spLocks noGrp="1"/>
          </p:cNvSpPr>
          <p:nvPr/>
        </p:nvSpPr>
        <p:spPr>
          <a:xfrm>
            <a:off x="7296150" y="4876800"/>
            <a:ext cx="337185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它把 proof state 与逻辑等价变换转化为训练样本，使数据增长不只依赖重新采样题目。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F2C9BAB-A83B-4887-BA64-6FA7DF180552}"/>
              </a:ext>
            </a:extLst>
          </p:cNvPr>
          <p:cNvSpPr>
            <a:spLocks noGrp="1"/>
          </p:cNvSpPr>
          <p:nvPr/>
        </p:nvSpPr>
        <p:spPr>
          <a:xfrm>
            <a:off x="533400" y="5448300"/>
            <a:ext cx="10267950" cy="3238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7C6B7DC-D10B-48AF-95DB-48256C49C9FB}"/>
              </a:ext>
            </a:extLst>
          </p:cNvPr>
          <p:cNvSpPr>
            <a:spLocks noGrp="1"/>
          </p:cNvSpPr>
          <p:nvPr/>
        </p:nvSpPr>
        <p:spPr>
          <a:xfrm>
            <a:off x="819150" y="5524500"/>
            <a:ext cx="969645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4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关键点：augmentation 的可靠性来自 Lean 的结构反馈；但新 statement 的数学真值仍不由 autoformalization 本身保证。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815AA4C-D7D3-4C98-B3A5-E9A79F6DDB4C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Liu et al. 2025, Fig. 3 and Section 3.3.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7D4EDA-651B-4A43-B0F7-AB72530C4729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0409890-DC65-4D96-B6CC-65768B32D576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5521040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496FC1DB-CE49-4C77-997D-4CB663DFF51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F513E412-2585-450A-AFFD-2032390D6FC5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3B646B71-0F0A-4D79-9A10-9B648BBB0188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ITERATIVE DATA FACTORY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47CA5B-7328-4F34-8AD5-263BB81CDDB5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10 轮 expert iteration 使学生模型逐步成为主要的数据生成者。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CC6AEFB-A38D-4553-8506-60BA736BA642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这说明 ATLAS 的目标不是一次性得到最强翻译器，而是建立可持续扩展的 statement 数据生产机制。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821D6D9-C893-4084-ABD2-736FEDD7FA8D}"/>
              </a:ext>
            </a:extLst>
          </p:cNvPr>
          <p:cNvSpPr>
            <a:spLocks noGrp="1"/>
          </p:cNvSpPr>
          <p:nvPr/>
        </p:nvSpPr>
        <p:spPr>
          <a:xfrm>
            <a:off x="552450" y="2133600"/>
            <a:ext cx="6362700" cy="30289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B315B86-2ECF-4129-B7D5-BFC20F19284E}"/>
              </a:ext>
            </a:extLst>
          </p:cNvPr>
          <p:cNvSpPr>
            <a:spLocks noGrp="1"/>
          </p:cNvSpPr>
          <p:nvPr/>
        </p:nvSpPr>
        <p:spPr>
          <a:xfrm>
            <a:off x="685800" y="2228850"/>
            <a:ext cx="60960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4：迭代过程中的数据来源与组成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094798" y="2457450"/>
            <a:ext cx="5278005" cy="23431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49F76B8-EB31-4272-91E8-91BCB55E096C}"/>
              </a:ext>
            </a:extLst>
          </p:cNvPr>
          <p:cNvSpPr>
            <a:spLocks noGrp="1"/>
          </p:cNvSpPr>
          <p:nvPr/>
        </p:nvSpPr>
        <p:spPr>
          <a:xfrm>
            <a:off x="7315200" y="2114550"/>
            <a:ext cx="3352800" cy="7810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FEE4F22-12E3-43AB-BA49-4A30A7CC14C1}"/>
              </a:ext>
            </a:extLst>
          </p:cNvPr>
          <p:cNvSpPr>
            <a:spLocks noGrp="1"/>
          </p:cNvSpPr>
          <p:nvPr/>
        </p:nvSpPr>
        <p:spPr>
          <a:xfrm>
            <a:off x="7315200" y="2114550"/>
            <a:ext cx="47625" cy="781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E34809E-518A-459D-825C-B88B2D222E1C}"/>
              </a:ext>
            </a:extLst>
          </p:cNvPr>
          <p:cNvSpPr>
            <a:spLocks noGrp="1"/>
          </p:cNvSpPr>
          <p:nvPr/>
        </p:nvSpPr>
        <p:spPr>
          <a:xfrm>
            <a:off x="7486650" y="2247900"/>
            <a:ext cx="3048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初始模型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93216C2-F01C-471E-AB55-82C7A364F761}"/>
              </a:ext>
            </a:extLst>
          </p:cNvPr>
          <p:cNvSpPr>
            <a:spLocks noGrp="1"/>
          </p:cNvSpPr>
          <p:nvPr/>
        </p:nvSpPr>
        <p:spPr>
          <a:xfrm>
            <a:off x="7486650" y="2533650"/>
            <a:ext cx="30480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 Mathlib 抽取 FL statements，并由 LLM 生成 NL；结合 Lean Workbook，初始化约 56,830 条。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461D67-3C3C-4248-B767-314D4D617C99}"/>
              </a:ext>
            </a:extLst>
          </p:cNvPr>
          <p:cNvSpPr>
            <a:spLocks noGrp="1"/>
          </p:cNvSpPr>
          <p:nvPr/>
        </p:nvSpPr>
        <p:spPr>
          <a:xfrm>
            <a:off x="7315200" y="3105150"/>
            <a:ext cx="3352800" cy="10096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FF879E9-B77E-46D4-8F2B-EA15D77D0A41}"/>
              </a:ext>
            </a:extLst>
          </p:cNvPr>
          <p:cNvSpPr>
            <a:spLocks noGrp="1"/>
          </p:cNvSpPr>
          <p:nvPr/>
        </p:nvSpPr>
        <p:spPr>
          <a:xfrm>
            <a:off x="7315200" y="3105150"/>
            <a:ext cx="47625" cy="10096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DECE95B-A95B-4292-BDBD-1C7A3F412DB0}"/>
              </a:ext>
            </a:extLst>
          </p:cNvPr>
          <p:cNvSpPr>
            <a:spLocks noGrp="1"/>
          </p:cNvSpPr>
          <p:nvPr/>
        </p:nvSpPr>
        <p:spPr>
          <a:xfrm>
            <a:off x="7486650" y="3238500"/>
            <a:ext cx="3048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最终 ATLAS dataset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C1647CC-F280-4266-A694-554177801CE6}"/>
              </a:ext>
            </a:extLst>
          </p:cNvPr>
          <p:cNvSpPr>
            <a:spLocks noGrp="1"/>
          </p:cNvSpPr>
          <p:nvPr/>
        </p:nvSpPr>
        <p:spPr>
          <a:xfrm>
            <a:off x="7486650" y="3524250"/>
            <a:ext cx="3048000" cy="4762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117,145 条：Synthetic 54,641；Proof Aug. 22,103；Contraposition Aug. 40,401。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C21BB57-A93E-4862-B8AE-02C0E910ECAF}"/>
              </a:ext>
            </a:extLst>
          </p:cNvPr>
          <p:cNvSpPr>
            <a:spLocks noGrp="1"/>
          </p:cNvSpPr>
          <p:nvPr/>
        </p:nvSpPr>
        <p:spPr>
          <a:xfrm>
            <a:off x="7315200" y="4324350"/>
            <a:ext cx="3352800" cy="8382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30D2C39-EE23-4A0C-BC5E-C95D6078F72B}"/>
              </a:ext>
            </a:extLst>
          </p:cNvPr>
          <p:cNvSpPr>
            <a:spLocks noGrp="1"/>
          </p:cNvSpPr>
          <p:nvPr/>
        </p:nvSpPr>
        <p:spPr>
          <a:xfrm>
            <a:off x="7315200" y="4324350"/>
            <a:ext cx="47625" cy="8382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BA6AAC7-67B9-4145-A8B6-33DE9AF5D27A}"/>
              </a:ext>
            </a:extLst>
          </p:cNvPr>
          <p:cNvSpPr>
            <a:spLocks noGrp="1"/>
          </p:cNvSpPr>
          <p:nvPr/>
        </p:nvSpPr>
        <p:spPr>
          <a:xfrm>
            <a:off x="7486650" y="4457700"/>
            <a:ext cx="3048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迭代意义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5658C8E-6598-4707-A275-16476EEC9828}"/>
              </a:ext>
            </a:extLst>
          </p:cNvPr>
          <p:cNvSpPr>
            <a:spLocks noGrp="1"/>
          </p:cNvSpPr>
          <p:nvPr/>
        </p:nvSpPr>
        <p:spPr>
          <a:xfrm>
            <a:off x="7486650" y="4743450"/>
            <a:ext cx="30480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学生数据比例从 42.68% 增至 82.30%，说明教师监督逐步转化为学生模型能力。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2B2ED11-1E3B-451B-90C6-B310AC274A93}"/>
              </a:ext>
            </a:extLst>
          </p:cNvPr>
          <p:cNvSpPr>
            <a:spLocks noGrp="1"/>
          </p:cNvSpPr>
          <p:nvPr/>
        </p:nvSpPr>
        <p:spPr>
          <a:xfrm>
            <a:off x="781050" y="5391150"/>
            <a:ext cx="95250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7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讲解时可把它理解为“受 Lean 与教师模型约束的数据工厂”：数据不是直接相信模型，而是经过编译、修正与对齐筛选。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B35DD0A-7540-400B-BB57-37B2480798D5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Liu et al. 2025, Fig. 4 and Table 1.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54D06EE-AC9C-4483-9B70-382A0452BE95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8F78F7A-037A-49A6-A7E6-D2FCE40B284F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1448483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153EBF20-456B-4631-93A8-7D2CC44C09CC}"/>
              </a:ext>
            </a:extLst>
          </p:cNvPr>
          <p:cNvSpPr>
            <a:spLocks noGrp="1"/>
          </p:cNvSpPr>
          <p:nvPr/>
        </p:nvSpPr>
        <p:spPr>
          <a:xfrm>
            <a:off x="0" y="13252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3B98A4C0-F7B5-42E0-9D9D-0B888D39659F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58BA2D93-7028-4A77-895F-04C441A196D4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TASK DEFINITION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AE8B793-5FCF-4284-9682-A5E06A5ED999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自动形式化的核心困难在于语义补全，而不仅是符号翻译。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D3028D3-E779-46F2-B25B-55CD09834E7C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自然语言数学依赖上下文和读者补全；形式语言要求变量、类型、假设、定义选择和证明目标全部显式化。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0C72A49-221D-40AA-8C98-66B1D848747D}"/>
              </a:ext>
            </a:extLst>
          </p:cNvPr>
          <p:cNvSpPr>
            <a:spLocks noGrp="1"/>
          </p:cNvSpPr>
          <p:nvPr/>
        </p:nvSpPr>
        <p:spPr>
          <a:xfrm>
            <a:off x="552450" y="2781300"/>
            <a:ext cx="16764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9F6890A-D9E1-426D-A248-9CAC0ABF09E9}"/>
              </a:ext>
            </a:extLst>
          </p:cNvPr>
          <p:cNvSpPr>
            <a:spLocks noGrp="1"/>
          </p:cNvSpPr>
          <p:nvPr/>
        </p:nvSpPr>
        <p:spPr>
          <a:xfrm>
            <a:off x="552450" y="2781300"/>
            <a:ext cx="16764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8B78C43-A535-4EF0-B7DC-F248F97B3C07}"/>
              </a:ext>
            </a:extLst>
          </p:cNvPr>
          <p:cNvSpPr>
            <a:spLocks noGrp="1"/>
          </p:cNvSpPr>
          <p:nvPr/>
        </p:nvSpPr>
        <p:spPr>
          <a:xfrm>
            <a:off x="666750" y="2914650"/>
            <a:ext cx="14478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自然语言陈述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informal statement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EF1CC4F-6C2D-4F54-B43C-9E08D2C6A0DA}"/>
              </a:ext>
            </a:extLst>
          </p:cNvPr>
          <p:cNvSpPr>
            <a:spLocks noGrp="1"/>
          </p:cNvSpPr>
          <p:nvPr/>
        </p:nvSpPr>
        <p:spPr>
          <a:xfrm>
            <a:off x="2286000" y="30670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9D4961B-E7E8-4FFA-9F7C-496E0188C5F6}"/>
              </a:ext>
            </a:extLst>
          </p:cNvPr>
          <p:cNvSpPr>
            <a:spLocks noGrp="1"/>
          </p:cNvSpPr>
          <p:nvPr/>
        </p:nvSpPr>
        <p:spPr>
          <a:xfrm>
            <a:off x="2800350" y="2781300"/>
            <a:ext cx="1676400" cy="8382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2C3011A-36F5-44CD-9E24-2FC1815E9ECA}"/>
              </a:ext>
            </a:extLst>
          </p:cNvPr>
          <p:cNvSpPr>
            <a:spLocks noGrp="1"/>
          </p:cNvSpPr>
          <p:nvPr/>
        </p:nvSpPr>
        <p:spPr>
          <a:xfrm>
            <a:off x="2800350" y="2781300"/>
            <a:ext cx="16764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1AB4B17-2E37-4095-AD4A-05BA4E76D20F}"/>
              </a:ext>
            </a:extLst>
          </p:cNvPr>
          <p:cNvSpPr>
            <a:spLocks noGrp="1"/>
          </p:cNvSpPr>
          <p:nvPr/>
        </p:nvSpPr>
        <p:spPr>
          <a:xfrm>
            <a:off x="2914650" y="2914650"/>
            <a:ext cx="14478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语义补全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变量、域、隐含条件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2448E08-2541-44F1-B690-14FB2653FB6B}"/>
              </a:ext>
            </a:extLst>
          </p:cNvPr>
          <p:cNvSpPr>
            <a:spLocks noGrp="1"/>
          </p:cNvSpPr>
          <p:nvPr/>
        </p:nvSpPr>
        <p:spPr>
          <a:xfrm>
            <a:off x="4533900" y="30670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CAF666A-9EF4-4D1D-80F6-B169D03431D5}"/>
              </a:ext>
            </a:extLst>
          </p:cNvPr>
          <p:cNvSpPr>
            <a:spLocks noGrp="1"/>
          </p:cNvSpPr>
          <p:nvPr/>
        </p:nvSpPr>
        <p:spPr>
          <a:xfrm>
            <a:off x="5048250" y="2781300"/>
            <a:ext cx="1676400" cy="8382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BD462B2-0FA8-4E9E-A8F2-F2EB6FDA3860}"/>
              </a:ext>
            </a:extLst>
          </p:cNvPr>
          <p:cNvSpPr>
            <a:spLocks noGrp="1"/>
          </p:cNvSpPr>
          <p:nvPr/>
        </p:nvSpPr>
        <p:spPr>
          <a:xfrm>
            <a:off x="5048250" y="2781300"/>
            <a:ext cx="16764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645D0A0-854E-4CA3-8ECD-6FC177F5D03E}"/>
              </a:ext>
            </a:extLst>
          </p:cNvPr>
          <p:cNvSpPr>
            <a:spLocks noGrp="1"/>
          </p:cNvSpPr>
          <p:nvPr/>
        </p:nvSpPr>
        <p:spPr>
          <a:xfrm>
            <a:off x="5162550" y="2914650"/>
            <a:ext cx="14478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库中对象对齐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formal definitions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834E6C8-9C26-4CC3-81D3-75E1D1ED5DEE}"/>
              </a:ext>
            </a:extLst>
          </p:cNvPr>
          <p:cNvSpPr>
            <a:spLocks noGrp="1"/>
          </p:cNvSpPr>
          <p:nvPr/>
        </p:nvSpPr>
        <p:spPr>
          <a:xfrm>
            <a:off x="6781800" y="30670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79B4DCD-39A4-4C87-9820-306F078D8C75}"/>
              </a:ext>
            </a:extLst>
          </p:cNvPr>
          <p:cNvSpPr>
            <a:spLocks noGrp="1"/>
          </p:cNvSpPr>
          <p:nvPr/>
        </p:nvSpPr>
        <p:spPr>
          <a:xfrm>
            <a:off x="7296150" y="2781300"/>
            <a:ext cx="16764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D92A7CC-B559-4C11-A94B-0957FCC3A6BE}"/>
              </a:ext>
            </a:extLst>
          </p:cNvPr>
          <p:cNvSpPr>
            <a:spLocks noGrp="1"/>
          </p:cNvSpPr>
          <p:nvPr/>
        </p:nvSpPr>
        <p:spPr>
          <a:xfrm>
            <a:off x="7296150" y="2781300"/>
            <a:ext cx="16764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2E9671F-FD93-4175-B535-780F9737581B}"/>
              </a:ext>
            </a:extLst>
          </p:cNvPr>
          <p:cNvSpPr>
            <a:spLocks noGrp="1"/>
          </p:cNvSpPr>
          <p:nvPr/>
        </p:nvSpPr>
        <p:spPr>
          <a:xfrm>
            <a:off x="7410450" y="2914650"/>
            <a:ext cx="14478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形式命题/证明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formal statement/proof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8BD5E2D-3A69-443A-BD19-141D75A85F5B}"/>
              </a:ext>
            </a:extLst>
          </p:cNvPr>
          <p:cNvSpPr>
            <a:spLocks noGrp="1"/>
          </p:cNvSpPr>
          <p:nvPr/>
        </p:nvSpPr>
        <p:spPr>
          <a:xfrm>
            <a:off x="9029700" y="30670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6A50A16-D712-4FB3-8AB8-21CECDA01E02}"/>
              </a:ext>
            </a:extLst>
          </p:cNvPr>
          <p:cNvSpPr>
            <a:spLocks noGrp="1"/>
          </p:cNvSpPr>
          <p:nvPr/>
        </p:nvSpPr>
        <p:spPr>
          <a:xfrm>
            <a:off x="9544050" y="2781300"/>
            <a:ext cx="1676400" cy="83820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69450A7-2338-48E9-B52C-5F6FF3D1CBEE}"/>
              </a:ext>
            </a:extLst>
          </p:cNvPr>
          <p:cNvSpPr>
            <a:spLocks noGrp="1"/>
          </p:cNvSpPr>
          <p:nvPr/>
        </p:nvSpPr>
        <p:spPr>
          <a:xfrm>
            <a:off x="9544050" y="2781300"/>
            <a:ext cx="1676400" cy="381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94B2030-631A-47C5-B01A-4BC48B0E385A}"/>
              </a:ext>
            </a:extLst>
          </p:cNvPr>
          <p:cNvSpPr>
            <a:spLocks noGrp="1"/>
          </p:cNvSpPr>
          <p:nvPr/>
        </p:nvSpPr>
        <p:spPr>
          <a:xfrm>
            <a:off x="9658350" y="2914650"/>
            <a:ext cx="14478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验证器反馈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syntax/type/proof check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7244CF7-D334-4A0E-A0EF-069ACE39418B}"/>
              </a:ext>
            </a:extLst>
          </p:cNvPr>
          <p:cNvSpPr>
            <a:spLocks noGrp="1"/>
          </p:cNvSpPr>
          <p:nvPr/>
        </p:nvSpPr>
        <p:spPr>
          <a:xfrm>
            <a:off x="704850" y="4438650"/>
            <a:ext cx="10782300" cy="8191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DA76152-4F96-4649-A8C5-309303D8C33C}"/>
              </a:ext>
            </a:extLst>
          </p:cNvPr>
          <p:cNvSpPr>
            <a:spLocks noGrp="1"/>
          </p:cNvSpPr>
          <p:nvPr/>
        </p:nvSpPr>
        <p:spPr>
          <a:xfrm>
            <a:off x="1047750" y="4724400"/>
            <a:ext cx="100965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本章论文的共同目标：提高上述链条的可靠性与可扩展性，并使生成的形式对象能够服务于语义评估和自动定理证明。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6537964-95DA-4321-AC7F-1CB9AD00CB87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D4E9579-71BD-481B-8694-A29ECCED541C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050948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DECD2B72-2CD3-4000-8E5A-5995CD53135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A3A591B5-5CDD-4B2D-AB23-ADA890EBCDE7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1079038E-CF3A-439F-B31F-E47F5F87A689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RESULTS AND BOUNDARIES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71F4EB2-EE9A-4F50-A7A1-58F5A1C5A767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ATLAS 提升了自动评估指标，但验证通过不等于语义正确。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A3D61CD-F4F3-4C1D-A48C-50988E77FF77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2 给出性能证据；Table 5 提醒我们，自动化验证管线仍会产生 minor 与 major errors。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390AB55-7B5A-44FC-91BC-EA7449F90F9E}"/>
              </a:ext>
            </a:extLst>
          </p:cNvPr>
          <p:cNvSpPr>
            <a:spLocks noGrp="1"/>
          </p:cNvSpPr>
          <p:nvPr/>
        </p:nvSpPr>
        <p:spPr>
          <a:xfrm>
            <a:off x="514350" y="2038350"/>
            <a:ext cx="6686550" cy="2362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337FF63-84B4-4B09-B9F9-576ABB64A2CA}"/>
              </a:ext>
            </a:extLst>
          </p:cNvPr>
          <p:cNvSpPr>
            <a:spLocks noGrp="1"/>
          </p:cNvSpPr>
          <p:nvPr/>
        </p:nvSpPr>
        <p:spPr>
          <a:xfrm>
            <a:off x="647700" y="2133600"/>
            <a:ext cx="64198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2：ProofNet / PutnamBench / MathQual 上的 pass@k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233695" y="2362200"/>
            <a:ext cx="5247861" cy="16764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9EED3E6-D93F-41A5-AB27-236CF3A85E52}"/>
              </a:ext>
            </a:extLst>
          </p:cNvPr>
          <p:cNvSpPr>
            <a:spLocks noGrp="1"/>
          </p:cNvSpPr>
          <p:nvPr/>
        </p:nvSpPr>
        <p:spPr>
          <a:xfrm>
            <a:off x="514350" y="4552950"/>
            <a:ext cx="5238750" cy="10668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FE1EF90-F563-4813-BC10-7976ED484B04}"/>
              </a:ext>
            </a:extLst>
          </p:cNvPr>
          <p:cNvSpPr>
            <a:spLocks noGrp="1"/>
          </p:cNvSpPr>
          <p:nvPr/>
        </p:nvSpPr>
        <p:spPr>
          <a:xfrm>
            <a:off x="647700" y="4648200"/>
            <a:ext cx="49720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5：validation passed 样本的人类复核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693359" y="4876800"/>
            <a:ext cx="2880732" cy="59055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3E63B59-68F4-4762-903C-D5D60752DB32}"/>
              </a:ext>
            </a:extLst>
          </p:cNvPr>
          <p:cNvSpPr>
            <a:spLocks noGrp="1"/>
          </p:cNvSpPr>
          <p:nvPr/>
        </p:nvSpPr>
        <p:spPr>
          <a:xfrm>
            <a:off x="7581900" y="2038350"/>
            <a:ext cx="3429000" cy="9715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490408B-A92B-40AA-985A-8E1874389B20}"/>
              </a:ext>
            </a:extLst>
          </p:cNvPr>
          <p:cNvSpPr>
            <a:spLocks noGrp="1"/>
          </p:cNvSpPr>
          <p:nvPr/>
        </p:nvSpPr>
        <p:spPr>
          <a:xfrm>
            <a:off x="7581900" y="2038350"/>
            <a:ext cx="47625" cy="9715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803BAA1-9F99-4713-874E-3D7C6D2BEDA7}"/>
              </a:ext>
            </a:extLst>
          </p:cNvPr>
          <p:cNvSpPr>
            <a:spLocks noGrp="1"/>
          </p:cNvSpPr>
          <p:nvPr/>
        </p:nvSpPr>
        <p:spPr>
          <a:xfrm>
            <a:off x="7753350" y="2171700"/>
            <a:ext cx="3124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主要结果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B8923F8-4C53-4322-81AD-C11FDE0681B9}"/>
              </a:ext>
            </a:extLst>
          </p:cNvPr>
          <p:cNvSpPr>
            <a:spLocks noGrp="1"/>
          </p:cNvSpPr>
          <p:nvPr/>
        </p:nvSpPr>
        <p:spPr>
          <a:xfrm>
            <a:off x="7753350" y="2457450"/>
            <a:ext cx="3124200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ATLAS Translator 在 ProofNet pass@1 达到 39.46%，高于 Herald 的 31.43%；在 PutnamBench 与 MathQual 上也报告提升。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CD6C628-A1E4-418A-941D-434EB47E3EEF}"/>
              </a:ext>
            </a:extLst>
          </p:cNvPr>
          <p:cNvSpPr>
            <a:spLocks noGrp="1"/>
          </p:cNvSpPr>
          <p:nvPr/>
        </p:nvSpPr>
        <p:spPr>
          <a:xfrm>
            <a:off x="7581900" y="3238500"/>
            <a:ext cx="3429000" cy="9334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9041E41-0F8A-4CA5-9953-8E97974B2B49}"/>
              </a:ext>
            </a:extLst>
          </p:cNvPr>
          <p:cNvSpPr>
            <a:spLocks noGrp="1"/>
          </p:cNvSpPr>
          <p:nvPr/>
        </p:nvSpPr>
        <p:spPr>
          <a:xfrm>
            <a:off x="7581900" y="3238500"/>
            <a:ext cx="47625" cy="9334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A3248C7-3A54-400F-9F39-B190CC765743}"/>
              </a:ext>
            </a:extLst>
          </p:cNvPr>
          <p:cNvSpPr>
            <a:spLocks noGrp="1"/>
          </p:cNvSpPr>
          <p:nvPr/>
        </p:nvSpPr>
        <p:spPr>
          <a:xfrm>
            <a:off x="7753350" y="3371850"/>
            <a:ext cx="3124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实验设定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984669F-319D-4A60-9D4D-0F944816B916}"/>
              </a:ext>
            </a:extLst>
          </p:cNvPr>
          <p:cNvSpPr>
            <a:spLocks noGrp="1"/>
          </p:cNvSpPr>
          <p:nvPr/>
        </p:nvSpPr>
        <p:spPr>
          <a:xfrm>
            <a:off x="7753350" y="3657600"/>
            <a:ext cx="312420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教师模型为 DeepSeek-V2.5，学生模型为 Llama3.1-8B-Instruct；最终 translator 使用 LoRA 微调。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253A36E-7B24-4B2E-BE4A-32832B6981F2}"/>
              </a:ext>
            </a:extLst>
          </p:cNvPr>
          <p:cNvSpPr>
            <a:spLocks noGrp="1"/>
          </p:cNvSpPr>
          <p:nvPr/>
        </p:nvSpPr>
        <p:spPr>
          <a:xfrm>
            <a:off x="7581900" y="4400550"/>
            <a:ext cx="3429000" cy="12192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724FC00-86F5-4FE8-BCF8-8E4929C93CFE}"/>
              </a:ext>
            </a:extLst>
          </p:cNvPr>
          <p:cNvSpPr>
            <a:spLocks noGrp="1"/>
          </p:cNvSpPr>
          <p:nvPr/>
        </p:nvSpPr>
        <p:spPr>
          <a:xfrm>
            <a:off x="7581900" y="4400550"/>
            <a:ext cx="47625" cy="12192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6B2F55C-B714-48C6-BA97-1F96CFECAD8C}"/>
              </a:ext>
            </a:extLst>
          </p:cNvPr>
          <p:cNvSpPr>
            <a:spLocks noGrp="1"/>
          </p:cNvSpPr>
          <p:nvPr/>
        </p:nvSpPr>
        <p:spPr>
          <a:xfrm>
            <a:off x="7753350" y="4533900"/>
            <a:ext cx="3124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必须保留的边界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1D9FC77-C716-4806-9480-C926FB8E24C2}"/>
              </a:ext>
            </a:extLst>
          </p:cNvPr>
          <p:cNvSpPr>
            <a:spLocks noGrp="1"/>
          </p:cNvSpPr>
          <p:nvPr/>
        </p:nvSpPr>
        <p:spPr>
          <a:xfrm>
            <a:off x="7753350" y="4819650"/>
            <a:ext cx="31242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自动验证管线包含 Lean compilation、back-translation 与 NLI check。人类复核显示，151 个 validation-passed 样本中有 99 个正确、26 个 minor error、26 个 major error。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0645B3C-0B3A-4D1E-873F-675752B4832D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Liu et al. 2025, Tables 2 and 5; Section 4 and Appendix B.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AD5D775-6481-474A-B844-0FBB71684C47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482C7C7-9743-4A8C-B0B3-075EB12CA29C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988224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0414184B-C771-45F3-B518-53FD8D55679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5DBE5182-F5B1-48A1-B82E-BB3223FDFE03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088C4119-428F-4B25-A02D-FEF4ADC0C104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STEPFUN-FORMALIZER / AAAI 2026 ORAL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B31C361-742E-450D-ACDD-88F87A7E2297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StepFun-Formalizer 将自动形式化的瓶颈归结为两类能力缺口。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3B1204F-1962-4647-B7F4-89C1D3E25E2C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有效的 formalizer 不只要会写 Lean 语法，还要理解自然语言题意并将其精确映射到形式对象。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16F06A-AE1C-46CC-B8EB-A1874FD2B2AE}"/>
              </a:ext>
            </a:extLst>
          </p:cNvPr>
          <p:cNvSpPr>
            <a:spLocks noGrp="1"/>
          </p:cNvSpPr>
          <p:nvPr/>
        </p:nvSpPr>
        <p:spPr>
          <a:xfrm>
            <a:off x="514350" y="2038350"/>
            <a:ext cx="6858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600F2EC-8DF5-4DF2-8214-6FF5E8DF3A9A}"/>
              </a:ext>
            </a:extLst>
          </p:cNvPr>
          <p:cNvSpPr>
            <a:spLocks noGrp="1"/>
          </p:cNvSpPr>
          <p:nvPr/>
        </p:nvSpPr>
        <p:spPr>
          <a:xfrm>
            <a:off x="647700" y="2133600"/>
            <a:ext cx="6591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1：donut 例子中的两类错误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336142" y="2362200"/>
            <a:ext cx="5214416" cy="2857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663AD83-4CE7-4962-8D95-F69F6FBED283}"/>
              </a:ext>
            </a:extLst>
          </p:cNvPr>
          <p:cNvSpPr>
            <a:spLocks noGrp="1"/>
          </p:cNvSpPr>
          <p:nvPr/>
        </p:nvSpPr>
        <p:spPr>
          <a:xfrm>
            <a:off x="7791450" y="2038350"/>
            <a:ext cx="3543300" cy="9525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D76A2F7-0E28-40D6-925F-170D6993CA3E}"/>
              </a:ext>
            </a:extLst>
          </p:cNvPr>
          <p:cNvSpPr>
            <a:spLocks noGrp="1"/>
          </p:cNvSpPr>
          <p:nvPr/>
        </p:nvSpPr>
        <p:spPr>
          <a:xfrm>
            <a:off x="7791450" y="2038350"/>
            <a:ext cx="47625" cy="9525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CEE40A2-67E8-4BCD-A48D-36EA964C1AD9}"/>
              </a:ext>
            </a:extLst>
          </p:cNvPr>
          <p:cNvSpPr>
            <a:spLocks noGrp="1"/>
          </p:cNvSpPr>
          <p:nvPr/>
        </p:nvSpPr>
        <p:spPr>
          <a:xfrm>
            <a:off x="7962900" y="2171700"/>
            <a:ext cx="3238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能力一：formal-language knowledge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AABAD0-2735-4C61-82E0-8E20A2468129}"/>
              </a:ext>
            </a:extLst>
          </p:cNvPr>
          <p:cNvSpPr>
            <a:spLocks noGrp="1"/>
          </p:cNvSpPr>
          <p:nvPr/>
        </p:nvSpPr>
        <p:spPr>
          <a:xfrm>
            <a:off x="7962900" y="2457450"/>
            <a:ext cx="3238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模型需要知道 Lean 4 / Mathlib 中可用的对象、函数、类型和约定；否则会生成不存在的名称或类型不一致的代码。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90EF3A0-87AD-4860-8424-D48E11BDDA63}"/>
              </a:ext>
            </a:extLst>
          </p:cNvPr>
          <p:cNvSpPr>
            <a:spLocks noGrp="1"/>
          </p:cNvSpPr>
          <p:nvPr/>
        </p:nvSpPr>
        <p:spPr>
          <a:xfrm>
            <a:off x="7791450" y="3219450"/>
            <a:ext cx="3543300" cy="10287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38615CF-6904-41D0-9AB3-2D41339F13F2}"/>
              </a:ext>
            </a:extLst>
          </p:cNvPr>
          <p:cNvSpPr>
            <a:spLocks noGrp="1"/>
          </p:cNvSpPr>
          <p:nvPr/>
        </p:nvSpPr>
        <p:spPr>
          <a:xfrm>
            <a:off x="7791450" y="3219450"/>
            <a:ext cx="47625" cy="10287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CF3F9D4-D177-47DE-87B9-AFF1A9DADE9E}"/>
              </a:ext>
            </a:extLst>
          </p:cNvPr>
          <p:cNvSpPr>
            <a:spLocks noGrp="1"/>
          </p:cNvSpPr>
          <p:nvPr/>
        </p:nvSpPr>
        <p:spPr>
          <a:xfrm>
            <a:off x="7962900" y="3352800"/>
            <a:ext cx="3238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能力二：informal-formal reasoning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B813BDA-C5E2-40FD-9B6E-9A356EF36F77}"/>
              </a:ext>
            </a:extLst>
          </p:cNvPr>
          <p:cNvSpPr>
            <a:spLocks noGrp="1"/>
          </p:cNvSpPr>
          <p:nvPr/>
        </p:nvSpPr>
        <p:spPr>
          <a:xfrm>
            <a:off x="7962900" y="3638550"/>
            <a:ext cx="3238500" cy="4953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模型还要理解题意中的数量关系、单位、隐含类型与目标表达；否则即使语法接近，也可能把“12 个一组”理解成错误对象。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FCB0CF3-0C22-4C7F-AAA2-97F7F4EBB15F}"/>
              </a:ext>
            </a:extLst>
          </p:cNvPr>
          <p:cNvSpPr>
            <a:spLocks noGrp="1"/>
          </p:cNvSpPr>
          <p:nvPr/>
        </p:nvSpPr>
        <p:spPr>
          <a:xfrm>
            <a:off x="7791450" y="4476750"/>
            <a:ext cx="3543300" cy="9906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A04E549-54E8-4058-A890-33EEE69A7C9E}"/>
              </a:ext>
            </a:extLst>
          </p:cNvPr>
          <p:cNvSpPr>
            <a:spLocks noGrp="1"/>
          </p:cNvSpPr>
          <p:nvPr/>
        </p:nvSpPr>
        <p:spPr>
          <a:xfrm>
            <a:off x="7791450" y="4476750"/>
            <a:ext cx="47625" cy="9906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75EF8BD-1D4E-456D-8229-2D3C6241978E}"/>
              </a:ext>
            </a:extLst>
          </p:cNvPr>
          <p:cNvSpPr>
            <a:spLocks noGrp="1"/>
          </p:cNvSpPr>
          <p:nvPr/>
        </p:nvSpPr>
        <p:spPr>
          <a:xfrm>
            <a:off x="7962900" y="4610100"/>
            <a:ext cx="3238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论文定位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857AC2B-633E-4BE1-BBE0-1BAA9CD9A45E}"/>
              </a:ext>
            </a:extLst>
          </p:cNvPr>
          <p:cNvSpPr>
            <a:spLocks noGrp="1"/>
          </p:cNvSpPr>
          <p:nvPr/>
        </p:nvSpPr>
        <p:spPr>
          <a:xfrm>
            <a:off x="7962900" y="4895850"/>
            <a:ext cx="3238500" cy="457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StepFun-Formalizer 的核心不是新的 benchmark，而是通过 ThinkingF 同时训练形式知识与非形式到形式的推理能力。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E7F9E96-2715-43C1-8B2B-7D4AA35D09B5}"/>
              </a:ext>
            </a:extLst>
          </p:cNvPr>
          <p:cNvSpPr>
            <a:spLocks noGrp="1"/>
          </p:cNvSpPr>
          <p:nvPr/>
        </p:nvSpPr>
        <p:spPr>
          <a:xfrm>
            <a:off x="800100" y="5657850"/>
            <a:ext cx="6191250" cy="4000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61961B4-60BE-4111-B358-8D30F99EAE0D}"/>
              </a:ext>
            </a:extLst>
          </p:cNvPr>
          <p:cNvSpPr>
            <a:spLocks noGrp="1"/>
          </p:cNvSpPr>
          <p:nvPr/>
        </p:nvSpPr>
        <p:spPr>
          <a:xfrm>
            <a:off x="1066800" y="5772150"/>
            <a:ext cx="565785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6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6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讲解重点：该案例不是为了说明某个模型“会做甜甜圈题”，而是展示语义理解与 Lean grounding 是两个不同瓶颈。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9BF14C1-DA92-403B-9F20-82C487CA65E8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2026, Fig. 1; arXiv:2508.04440 / AAAI 2026.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396400B-F34F-4A98-ADC0-D786B1896669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E618F24-631C-4E8A-AEFD-06E4D4323184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733386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DDBE0266-9A76-4529-9C6A-65EA9B8A1E7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2306B625-7937-4DCC-A5F4-EF00F8AD3B43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F76C2558-60FD-47B2-9803-6A0995E4A443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THINKINGF PIPELINE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8B43C8B-9212-43FE-8F91-A09176816885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ThinkingF 将数据构造与训练组织成知识—推理融合管线。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C79BD22-96E5-45D7-8797-A006D7B5E6D0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前两步构造两类数据，后两步用 SFT 与 RLVR 使模型在同一生成过程中结合形式知识和题意推理。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EC2E26-7532-4341-8F3A-BB6C72542CD8}"/>
              </a:ext>
            </a:extLst>
          </p:cNvPr>
          <p:cNvSpPr>
            <a:spLocks noGrp="1"/>
          </p:cNvSpPr>
          <p:nvPr/>
        </p:nvSpPr>
        <p:spPr>
          <a:xfrm>
            <a:off x="514350" y="1943100"/>
            <a:ext cx="6819900" cy="33718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1CD60DF-03C8-47B9-917A-2BBD594263BA}"/>
              </a:ext>
            </a:extLst>
          </p:cNvPr>
          <p:cNvSpPr>
            <a:spLocks noGrp="1"/>
          </p:cNvSpPr>
          <p:nvPr/>
        </p:nvSpPr>
        <p:spPr>
          <a:xfrm>
            <a:off x="647700" y="2038350"/>
            <a:ext cx="65532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3：ThinkingF 的四阶段框架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04850" y="2312670"/>
            <a:ext cx="6438900" cy="257556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EC34A9B-80F0-4358-971E-C68BCFC9A4EF}"/>
              </a:ext>
            </a:extLst>
          </p:cNvPr>
          <p:cNvSpPr>
            <a:spLocks noGrp="1"/>
          </p:cNvSpPr>
          <p:nvPr/>
        </p:nvSpPr>
        <p:spPr>
          <a:xfrm>
            <a:off x="7696200" y="1885950"/>
            <a:ext cx="3600450" cy="8191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82499A6-92CE-4FFF-95BF-B99D35CF4FB3}"/>
              </a:ext>
            </a:extLst>
          </p:cNvPr>
          <p:cNvSpPr>
            <a:spLocks noGrp="1"/>
          </p:cNvSpPr>
          <p:nvPr/>
        </p:nvSpPr>
        <p:spPr>
          <a:xfrm>
            <a:off x="7696200" y="1885950"/>
            <a:ext cx="47625" cy="8191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3140E98-8470-499A-93BC-F9A2E9CB37EF}"/>
              </a:ext>
            </a:extLst>
          </p:cNvPr>
          <p:cNvSpPr>
            <a:spLocks noGrp="1"/>
          </p:cNvSpPr>
          <p:nvPr/>
        </p:nvSpPr>
        <p:spPr>
          <a:xfrm>
            <a:off x="7867650" y="2019300"/>
            <a:ext cx="3295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1. 知识蒸馏与筛选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2C23455-B46D-4A12-BB22-9073F1B771DB}"/>
              </a:ext>
            </a:extLst>
          </p:cNvPr>
          <p:cNvSpPr>
            <a:spLocks noGrp="1"/>
          </p:cNvSpPr>
          <p:nvPr/>
        </p:nvSpPr>
        <p:spPr>
          <a:xfrm>
            <a:off x="7867650" y="2305050"/>
            <a:ext cx="32956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 NuminaMath-1.5 过滤出约 256K 题目；每题生成 16 个 Lean 候选，再用 syntax check、BEq majority voting 与 LLM validity assessment 筛选。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C709002-44F3-431B-97DC-8BBE5ED4E3A6}"/>
              </a:ext>
            </a:extLst>
          </p:cNvPr>
          <p:cNvSpPr>
            <a:spLocks noGrp="1"/>
          </p:cNvSpPr>
          <p:nvPr/>
        </p:nvSpPr>
        <p:spPr>
          <a:xfrm>
            <a:off x="7696200" y="2895600"/>
            <a:ext cx="3600450" cy="8001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1FE7E1A-2FFE-4F1A-9BF6-938D7DC5A1F3}"/>
              </a:ext>
            </a:extLst>
          </p:cNvPr>
          <p:cNvSpPr>
            <a:spLocks noGrp="1"/>
          </p:cNvSpPr>
          <p:nvPr/>
        </p:nvSpPr>
        <p:spPr>
          <a:xfrm>
            <a:off x="7696200" y="2895600"/>
            <a:ext cx="47625" cy="8001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300395C-3E6D-4FC0-B5D1-6F2100689EAB}"/>
              </a:ext>
            </a:extLst>
          </p:cNvPr>
          <p:cNvSpPr>
            <a:spLocks noGrp="1"/>
          </p:cNvSpPr>
          <p:nvPr/>
        </p:nvSpPr>
        <p:spPr>
          <a:xfrm>
            <a:off x="7867650" y="3028950"/>
            <a:ext cx="3295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2. 推理轨迹合成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CAB5EBB-BD2F-4DBC-900E-3F5769A61022}"/>
              </a:ext>
            </a:extLst>
          </p:cNvPr>
          <p:cNvSpPr>
            <a:spLocks noGrp="1"/>
          </p:cNvSpPr>
          <p:nvPr/>
        </p:nvSpPr>
        <p:spPr>
          <a:xfrm>
            <a:off x="7867650" y="3314700"/>
            <a:ext cx="32956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基于人工标注的 NL-FL 对，使用专家设计模板生成约 5.8K 条 informal-to-formal reasoning trajectories。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AFC0A13-8382-4235-87F3-2B60C5536194}"/>
              </a:ext>
            </a:extLst>
          </p:cNvPr>
          <p:cNvSpPr>
            <a:spLocks noGrp="1"/>
          </p:cNvSpPr>
          <p:nvPr/>
        </p:nvSpPr>
        <p:spPr>
          <a:xfrm>
            <a:off x="7696200" y="3886200"/>
            <a:ext cx="3600450" cy="7810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7764171-6652-4529-B3AE-7596C198B3FC}"/>
              </a:ext>
            </a:extLst>
          </p:cNvPr>
          <p:cNvSpPr>
            <a:spLocks noGrp="1"/>
          </p:cNvSpPr>
          <p:nvPr/>
        </p:nvSpPr>
        <p:spPr>
          <a:xfrm>
            <a:off x="7696200" y="3886200"/>
            <a:ext cx="47625" cy="7810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6584B21-C017-4DD3-B689-D1CD4CCD3C85}"/>
              </a:ext>
            </a:extLst>
          </p:cNvPr>
          <p:cNvSpPr>
            <a:spLocks noGrp="1"/>
          </p:cNvSpPr>
          <p:nvPr/>
        </p:nvSpPr>
        <p:spPr>
          <a:xfrm>
            <a:off x="7867650" y="4019550"/>
            <a:ext cx="3295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3. 两阶段 SFT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FA31CEA-3C1B-4782-A8D3-0FB9517534A3}"/>
              </a:ext>
            </a:extLst>
          </p:cNvPr>
          <p:cNvSpPr>
            <a:spLocks noGrp="1"/>
          </p:cNvSpPr>
          <p:nvPr/>
        </p:nvSpPr>
        <p:spPr>
          <a:xfrm>
            <a:off x="7867650" y="4305300"/>
            <a:ext cx="329565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先用大规模知识数据教模型写可用 Lean 对象，再用推理轨迹教模型显式分析题意与形式映射。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1FFA700-8184-4EFF-803A-685A312B0F49}"/>
              </a:ext>
            </a:extLst>
          </p:cNvPr>
          <p:cNvSpPr>
            <a:spLocks noGrp="1"/>
          </p:cNvSpPr>
          <p:nvPr/>
        </p:nvSpPr>
        <p:spPr>
          <a:xfrm>
            <a:off x="7696200" y="4857750"/>
            <a:ext cx="3600450" cy="7810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BDEBF7F-F1E6-4D90-AFC9-315A6E4422E2}"/>
              </a:ext>
            </a:extLst>
          </p:cNvPr>
          <p:cNvSpPr>
            <a:spLocks noGrp="1"/>
          </p:cNvSpPr>
          <p:nvPr/>
        </p:nvSpPr>
        <p:spPr>
          <a:xfrm>
            <a:off x="7696200" y="4857750"/>
            <a:ext cx="47625" cy="7810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EA03959-88B8-4F9F-AE3D-5346119D6697}"/>
              </a:ext>
            </a:extLst>
          </p:cNvPr>
          <p:cNvSpPr>
            <a:spLocks noGrp="1"/>
          </p:cNvSpPr>
          <p:nvPr/>
        </p:nvSpPr>
        <p:spPr>
          <a:xfrm>
            <a:off x="7867650" y="4991100"/>
            <a:ext cx="3295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4. RLVR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BB0DEDC-82C9-468B-9099-683EB0BEF730}"/>
              </a:ext>
            </a:extLst>
          </p:cNvPr>
          <p:cNvSpPr>
            <a:spLocks noGrp="1"/>
          </p:cNvSpPr>
          <p:nvPr/>
        </p:nvSpPr>
        <p:spPr>
          <a:xfrm>
            <a:off x="7867650" y="5276850"/>
            <a:ext cx="329565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使用 BEq 等价验证作为可计算奖励，使模型在可验证反馈下继续优化 formal statement 生成。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5829AD4-5C11-498A-B400-C4D5469315F6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2026, Fig. 3 and Sections 4.1-4.4.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1B78049-A453-4E41-A6EB-01C06368E22A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AC01B07-D37C-461D-990A-2DDE0529CFCB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3588818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89D6D7D3-760B-4820-B999-6BB2322FDA7A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B718E888-A7AC-4ECE-B28F-B3CAECB54CC4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A9EE1A64-F4D0-477C-9FE3-620D3E921BFF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REASONING TRAJECTORIES AND VERIFIABLE REWARD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7E10A8F-FC7B-4BE9-BB60-FE778ED17AF2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推理轨迹模板使模型学习“如何把题意变成 Lean 对象”。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36BBAEE-5AC4-4D32-934F-BE7A9966B061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这一步的目标不是让模型求解原题，而是让它显式分析概念、对象、类型与库中表示之间的对应关系。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944AE50-2084-4138-9DB7-73057145B29E}"/>
              </a:ext>
            </a:extLst>
          </p:cNvPr>
          <p:cNvSpPr>
            <a:spLocks noGrp="1"/>
          </p:cNvSpPr>
          <p:nvPr/>
        </p:nvSpPr>
        <p:spPr>
          <a:xfrm>
            <a:off x="552450" y="1981200"/>
            <a:ext cx="4286250" cy="37338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C0167C4-03BA-4285-B20E-7B403751105D}"/>
              </a:ext>
            </a:extLst>
          </p:cNvPr>
          <p:cNvSpPr>
            <a:spLocks noGrp="1"/>
          </p:cNvSpPr>
          <p:nvPr/>
        </p:nvSpPr>
        <p:spPr>
          <a:xfrm>
            <a:off x="685800" y="2076450"/>
            <a:ext cx="40195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4：template-guided reasoning construction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106447" y="2305050"/>
            <a:ext cx="3178256" cy="304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8F4C3E6-73E6-4A52-AE30-E2E27D7D1E35}"/>
              </a:ext>
            </a:extLst>
          </p:cNvPr>
          <p:cNvSpPr>
            <a:spLocks noGrp="1"/>
          </p:cNvSpPr>
          <p:nvPr/>
        </p:nvSpPr>
        <p:spPr>
          <a:xfrm>
            <a:off x="5219700" y="1943100"/>
            <a:ext cx="2857500" cy="11620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C14F527-A143-4D4B-A2BD-8D296D754D52}"/>
              </a:ext>
            </a:extLst>
          </p:cNvPr>
          <p:cNvSpPr>
            <a:spLocks noGrp="1"/>
          </p:cNvSpPr>
          <p:nvPr/>
        </p:nvSpPr>
        <p:spPr>
          <a:xfrm>
            <a:off x="5219700" y="1943100"/>
            <a:ext cx="47625" cy="1162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1DFAD6F-572A-4992-869A-95420FF8D270}"/>
              </a:ext>
            </a:extLst>
          </p:cNvPr>
          <p:cNvSpPr>
            <a:spLocks noGrp="1"/>
          </p:cNvSpPr>
          <p:nvPr/>
        </p:nvSpPr>
        <p:spPr>
          <a:xfrm>
            <a:off x="5391150" y="2076450"/>
            <a:ext cx="25527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模板引导的分析顺序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630AD2B-6C40-4C5C-B128-4C834E7899CD}"/>
              </a:ext>
            </a:extLst>
          </p:cNvPr>
          <p:cNvSpPr>
            <a:spLocks noGrp="1"/>
          </p:cNvSpPr>
          <p:nvPr/>
        </p:nvSpPr>
        <p:spPr>
          <a:xfrm>
            <a:off x="5391150" y="2362200"/>
            <a:ext cx="2552700" cy="628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先复述题意与逻辑结构，再分析数学概念和对象，随后考虑 imports、隐式类型转换、Lean 表示，并在最后复核完整 statement。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93C7D20-6BB4-4A65-9AC9-A050BD9EE936}"/>
              </a:ext>
            </a:extLst>
          </p:cNvPr>
          <p:cNvSpPr>
            <a:spLocks noGrp="1"/>
          </p:cNvSpPr>
          <p:nvPr/>
        </p:nvSpPr>
        <p:spPr>
          <a:xfrm>
            <a:off x="5219700" y="3390900"/>
            <a:ext cx="2857500" cy="10668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81DB60C-BCBA-46D5-A9F3-11EAA1F11FAE}"/>
              </a:ext>
            </a:extLst>
          </p:cNvPr>
          <p:cNvSpPr>
            <a:spLocks noGrp="1"/>
          </p:cNvSpPr>
          <p:nvPr/>
        </p:nvSpPr>
        <p:spPr>
          <a:xfrm>
            <a:off x="5219700" y="3390900"/>
            <a:ext cx="47625" cy="10668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8D4D266-E23E-430D-8FD1-62B29471D6C4}"/>
              </a:ext>
            </a:extLst>
          </p:cNvPr>
          <p:cNvSpPr>
            <a:spLocks noGrp="1"/>
          </p:cNvSpPr>
          <p:nvPr/>
        </p:nvSpPr>
        <p:spPr>
          <a:xfrm>
            <a:off x="5391150" y="3524250"/>
            <a:ext cx="25527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为什么不能直接蒸馏 CoT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DD43754-6510-4F7D-A8AF-DF17140D1D98}"/>
              </a:ext>
            </a:extLst>
          </p:cNvPr>
          <p:cNvSpPr>
            <a:spLocks noGrp="1"/>
          </p:cNvSpPr>
          <p:nvPr/>
        </p:nvSpPr>
        <p:spPr>
          <a:xfrm>
            <a:off x="5391150" y="3810000"/>
            <a:ext cx="2552700" cy="533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论文实验显示，直接从通用推理模型蒸馏会让模型偏向“解题”，而不是学习形式化所需的对象映射与类型约束。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4890541-0335-401A-8844-45C5DBC5991C}"/>
              </a:ext>
            </a:extLst>
          </p:cNvPr>
          <p:cNvSpPr>
            <a:spLocks noGrp="1"/>
          </p:cNvSpPr>
          <p:nvPr/>
        </p:nvSpPr>
        <p:spPr>
          <a:xfrm>
            <a:off x="8477250" y="1962150"/>
            <a:ext cx="2819400" cy="160020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012F951-73F3-4BEF-A002-6F55E75E8662}"/>
              </a:ext>
            </a:extLst>
          </p:cNvPr>
          <p:cNvSpPr>
            <a:spLocks noGrp="1"/>
          </p:cNvSpPr>
          <p:nvPr/>
        </p:nvSpPr>
        <p:spPr>
          <a:xfrm>
            <a:off x="8705850" y="2152650"/>
            <a:ext cx="2286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BEq reward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3878736-050E-4DB2-9457-6987E3CA7E6C}"/>
              </a:ext>
            </a:extLst>
          </p:cNvPr>
          <p:cNvSpPr>
            <a:spLocks noGrp="1"/>
          </p:cNvSpPr>
          <p:nvPr/>
        </p:nvSpPr>
        <p:spPr>
          <a:xfrm>
            <a:off x="8705850" y="2495550"/>
            <a:ext cx="2266950" cy="781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60" b="0">
                <a:solidFill>
                  <a:srgbClr val="E9ECEF"/>
                </a:solidFill>
                <a:latin typeface="Consolas"/>
                <a:ea typeface="Consolas"/>
                <a:cs typeface="Consolas"/>
              </a:defRPr>
            </a:pPr>
            <a:r>
              <a:rPr sz="960" b="0">
                <a:solidFill>
                  <a:srgbClr val="E9ECEF"/>
                </a:solidFill>
                <a:latin typeface="Consolas"/>
                <a:ea typeface="Consolas"/>
                <a:cs typeface="Consolas"/>
              </a:rPr>
              <a:t>R(y, y*) = 1</a:t>
            </a:r>
          </a:p>
          <a:p>
            <a:pPr algn="l">
              <a:defRPr sz="960" b="0">
                <a:solidFill>
                  <a:srgbClr val="E9ECEF"/>
                </a:solidFill>
                <a:latin typeface="Consolas"/>
                <a:ea typeface="Consolas"/>
                <a:cs typeface="Consolas"/>
              </a:defRPr>
            </a:pPr>
            <a:r>
              <a:rPr sz="960" b="0">
                <a:solidFill>
                  <a:srgbClr val="E9ECEF"/>
                </a:solidFill>
                <a:latin typeface="Consolas"/>
                <a:ea typeface="Consolas"/>
                <a:cs typeface="Consolas"/>
              </a:rPr>
              <a:t>if y and y* prove each other</a:t>
            </a:r>
          </a:p>
          <a:p>
            <a:pPr algn="l">
              <a:defRPr sz="960" b="0">
                <a:solidFill>
                  <a:srgbClr val="E9ECEF"/>
                </a:solidFill>
                <a:latin typeface="Consolas"/>
                <a:ea typeface="Consolas"/>
                <a:cs typeface="Consolas"/>
              </a:defRPr>
            </a:pPr>
            <a:r>
              <a:rPr sz="960" b="0">
                <a:solidFill>
                  <a:srgbClr val="E9ECEF"/>
                </a:solidFill>
                <a:latin typeface="Consolas"/>
                <a:ea typeface="Consolas"/>
                <a:cs typeface="Consolas"/>
              </a:rPr>
              <a:t>under Lean checked tactics;</a:t>
            </a:r>
          </a:p>
          <a:p>
            <a:pPr algn="l">
              <a:defRPr sz="960" b="0">
                <a:solidFill>
                  <a:srgbClr val="E9ECEF"/>
                </a:solidFill>
                <a:latin typeface="Consolas"/>
                <a:ea typeface="Consolas"/>
                <a:cs typeface="Consolas"/>
              </a:defRPr>
            </a:pPr>
            <a:r>
              <a:rPr sz="960" b="0">
                <a:solidFill>
                  <a:srgbClr val="E9ECEF"/>
                </a:solidFill>
                <a:latin typeface="Consolas"/>
                <a:ea typeface="Consolas"/>
                <a:cs typeface="Consolas"/>
              </a:rPr>
              <a:t>otherwise R = 0.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17B0CDE-6309-4987-A78D-CAAF7440FD2B}"/>
              </a:ext>
            </a:extLst>
          </p:cNvPr>
          <p:cNvSpPr>
            <a:spLocks noGrp="1"/>
          </p:cNvSpPr>
          <p:nvPr/>
        </p:nvSpPr>
        <p:spPr>
          <a:xfrm>
            <a:off x="8477250" y="3848100"/>
            <a:ext cx="2819400" cy="11239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DEA49BF-5468-41A3-BBF5-5ADA34B56754}"/>
              </a:ext>
            </a:extLst>
          </p:cNvPr>
          <p:cNvSpPr>
            <a:spLocks noGrp="1"/>
          </p:cNvSpPr>
          <p:nvPr/>
        </p:nvSpPr>
        <p:spPr>
          <a:xfrm>
            <a:off x="8477250" y="3848100"/>
            <a:ext cx="47625" cy="11239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0A84555-B604-4EB2-B69B-AFF40FEC034A}"/>
              </a:ext>
            </a:extLst>
          </p:cNvPr>
          <p:cNvSpPr>
            <a:spLocks noGrp="1"/>
          </p:cNvSpPr>
          <p:nvPr/>
        </p:nvSpPr>
        <p:spPr>
          <a:xfrm>
            <a:off x="8648700" y="3981450"/>
            <a:ext cx="25146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BEq 的作用边界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F9AE731-F381-47C1-94EE-BAD1E6C641EA}"/>
              </a:ext>
            </a:extLst>
          </p:cNvPr>
          <p:cNvSpPr>
            <a:spLocks noGrp="1"/>
          </p:cNvSpPr>
          <p:nvPr/>
        </p:nvSpPr>
        <p:spPr>
          <a:xfrm>
            <a:off x="8648700" y="4267200"/>
            <a:ext cx="2514600" cy="590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 将模型输出与人工形式化 statement 比较，而不是直接判断自然语言原题。它比字符串匹配更语义化，但仍依赖基准集中的人工 formal ground truth。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EF2A37C-54AC-4EBB-A31A-72737471533C}"/>
              </a:ext>
            </a:extLst>
          </p:cNvPr>
          <p:cNvSpPr>
            <a:spLocks noGrp="1"/>
          </p:cNvSpPr>
          <p:nvPr/>
        </p:nvSpPr>
        <p:spPr>
          <a:xfrm>
            <a:off x="5219700" y="4762500"/>
            <a:ext cx="2857500" cy="6667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86CCE1E-5898-4832-BDED-758E15907331}"/>
              </a:ext>
            </a:extLst>
          </p:cNvPr>
          <p:cNvSpPr>
            <a:spLocks noGrp="1"/>
          </p:cNvSpPr>
          <p:nvPr/>
        </p:nvSpPr>
        <p:spPr>
          <a:xfrm>
            <a:off x="5410200" y="4876800"/>
            <a:ext cx="114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直观理解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9505653-E0D9-40EA-B754-51C950BD9989}"/>
              </a:ext>
            </a:extLst>
          </p:cNvPr>
          <p:cNvSpPr>
            <a:spLocks noGrp="1"/>
          </p:cNvSpPr>
          <p:nvPr/>
        </p:nvSpPr>
        <p:spPr>
          <a:xfrm>
            <a:off x="5410200" y="5105400"/>
            <a:ext cx="24574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推理轨迹教“怎样翻译”；BEq/RLVR 提供“翻译结果是否可验证等价”的训练信号。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CD23322-05DC-45BF-A448-CCD39CA906A3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2026, Fig. 4; Definitions 3.1-3.2; Section 4.4.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C4D4DAD-7C54-4E42-92A2-573421055D39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656DDC3-31A1-4949-BB12-0BBC3F074842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13054325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5BF6CC01-3573-4C0D-9BAB-DEE8942D89F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B2785554-C937-4D3C-8838-3BD437A0FFD3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A6FAFAE8-BCFF-4824-AEF6-B8424A9D0835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RESULTS AND LIMITATIONS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E8B032F-6369-416C-9B36-DD58FBA7ED38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实验结果支持知识—推理融合，但评估仍受 BEq 与 benchmark 范围限制。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04D00F2-C241-4E9C-A743-551BC554C346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StepFun-Formalizer 在 FormalMATH-Lite 与 ProverBench 的 BEq@1 上报告 SOTA；CombiBench 等复杂场景仍然困难。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D846809-A2BE-4236-89DF-982104ED2B7F}"/>
              </a:ext>
            </a:extLst>
          </p:cNvPr>
          <p:cNvSpPr>
            <a:spLocks noGrp="1"/>
          </p:cNvSpPr>
          <p:nvPr/>
        </p:nvSpPr>
        <p:spPr>
          <a:xfrm>
            <a:off x="514350" y="1962150"/>
            <a:ext cx="6667500" cy="37528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59F79F2-2F68-441E-B02F-3B737BECCF58}"/>
              </a:ext>
            </a:extLst>
          </p:cNvPr>
          <p:cNvSpPr>
            <a:spLocks noGrp="1"/>
          </p:cNvSpPr>
          <p:nvPr/>
        </p:nvSpPr>
        <p:spPr>
          <a:xfrm>
            <a:off x="647700" y="2057400"/>
            <a:ext cx="64008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3：三类 benchmark 上的 BEq@1 / BEq@16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918240" y="2286000"/>
            <a:ext cx="5859721" cy="29527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CF06FE7-88F1-427B-8D96-8704CFDE8589}"/>
              </a:ext>
            </a:extLst>
          </p:cNvPr>
          <p:cNvSpPr>
            <a:spLocks noGrp="1"/>
          </p:cNvSpPr>
          <p:nvPr/>
        </p:nvSpPr>
        <p:spPr>
          <a:xfrm>
            <a:off x="7581900" y="1962150"/>
            <a:ext cx="3562350" cy="9525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2127F63-6C8A-413E-A6C2-B998D776E9ED}"/>
              </a:ext>
            </a:extLst>
          </p:cNvPr>
          <p:cNvSpPr>
            <a:spLocks noGrp="1"/>
          </p:cNvSpPr>
          <p:nvPr/>
        </p:nvSpPr>
        <p:spPr>
          <a:xfrm>
            <a:off x="7581900" y="1962150"/>
            <a:ext cx="47625" cy="9525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25D931A-3127-47EB-AD7F-0B301B2F1D03}"/>
              </a:ext>
            </a:extLst>
          </p:cNvPr>
          <p:cNvSpPr>
            <a:spLocks noGrp="1"/>
          </p:cNvSpPr>
          <p:nvPr/>
        </p:nvSpPr>
        <p:spPr>
          <a:xfrm>
            <a:off x="7753350" y="2095500"/>
            <a:ext cx="32575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主要结果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929D228-E627-4E8A-9DB9-9B1CB998E7B4}"/>
              </a:ext>
            </a:extLst>
          </p:cNvPr>
          <p:cNvSpPr>
            <a:spLocks noGrp="1"/>
          </p:cNvSpPr>
          <p:nvPr/>
        </p:nvSpPr>
        <p:spPr>
          <a:xfrm>
            <a:off x="7753350" y="2381250"/>
            <a:ext cx="325755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StepFun-Formalizer-32B 在 FormalMATH-Lite / ProverBench 上取得 BEq@1 = 40.5% / 26.7%；7B 版本也超过多数同规模专门模型。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DC96AF-AAB4-4F2F-8C5C-3FACC175F567}"/>
              </a:ext>
            </a:extLst>
          </p:cNvPr>
          <p:cNvSpPr>
            <a:spLocks noGrp="1"/>
          </p:cNvSpPr>
          <p:nvPr/>
        </p:nvSpPr>
        <p:spPr>
          <a:xfrm>
            <a:off x="7581900" y="3124200"/>
            <a:ext cx="3562350" cy="9525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0FC1F3B-7F4E-40C8-BC5C-F2B3D213B51B}"/>
              </a:ext>
            </a:extLst>
          </p:cNvPr>
          <p:cNvSpPr>
            <a:spLocks noGrp="1"/>
          </p:cNvSpPr>
          <p:nvPr/>
        </p:nvSpPr>
        <p:spPr>
          <a:xfrm>
            <a:off x="7581900" y="3124200"/>
            <a:ext cx="47625" cy="9525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F3E8375-395C-4391-82D4-D089B861F6C7}"/>
              </a:ext>
            </a:extLst>
          </p:cNvPr>
          <p:cNvSpPr>
            <a:spLocks noGrp="1"/>
          </p:cNvSpPr>
          <p:nvPr/>
        </p:nvSpPr>
        <p:spPr>
          <a:xfrm>
            <a:off x="7753350" y="3257550"/>
            <a:ext cx="32575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消融结论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741839A-DBA1-4D2A-865C-C9B0D17C5D02}"/>
              </a:ext>
            </a:extLst>
          </p:cNvPr>
          <p:cNvSpPr>
            <a:spLocks noGrp="1"/>
          </p:cNvSpPr>
          <p:nvPr/>
        </p:nvSpPr>
        <p:spPr>
          <a:xfrm>
            <a:off x="7753350" y="3543300"/>
            <a:ext cx="325755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4 显示，移除 reasoning data 会使 ProverBench BEq@16 从 37.9 降到 25.3；formal knowledge 数据则提供互补增益。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D36005B-FA10-48B1-AA5E-BF415728189E}"/>
              </a:ext>
            </a:extLst>
          </p:cNvPr>
          <p:cNvSpPr>
            <a:spLocks noGrp="1"/>
          </p:cNvSpPr>
          <p:nvPr/>
        </p:nvSpPr>
        <p:spPr>
          <a:xfrm>
            <a:off x="7581900" y="4286250"/>
            <a:ext cx="3562350" cy="8953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FB5D5AD-6EE6-499B-AAB1-DF2A1177F254}"/>
              </a:ext>
            </a:extLst>
          </p:cNvPr>
          <p:cNvSpPr>
            <a:spLocks noGrp="1"/>
          </p:cNvSpPr>
          <p:nvPr/>
        </p:nvSpPr>
        <p:spPr>
          <a:xfrm>
            <a:off x="7581900" y="4286250"/>
            <a:ext cx="47625" cy="8953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20CEC86-706E-484E-A0BE-704900AE53F8}"/>
              </a:ext>
            </a:extLst>
          </p:cNvPr>
          <p:cNvSpPr>
            <a:spLocks noGrp="1"/>
          </p:cNvSpPr>
          <p:nvPr/>
        </p:nvSpPr>
        <p:spPr>
          <a:xfrm>
            <a:off x="7753350" y="4419600"/>
            <a:ext cx="32575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解释边界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37A3CE1-D3B3-48C0-AAB4-C27021480CF6}"/>
              </a:ext>
            </a:extLst>
          </p:cNvPr>
          <p:cNvSpPr>
            <a:spLocks noGrp="1"/>
          </p:cNvSpPr>
          <p:nvPr/>
        </p:nvSpPr>
        <p:spPr>
          <a:xfrm>
            <a:off x="7753350" y="4705350"/>
            <a:ext cx="32575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BEq 评价的是与人工 Lean statement 的等价性，不等同于开放数学语境中的完全语义理解；组合问题仍显著困难。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D74BCB8-EA63-44A4-A1D6-D0462534EEBB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2026, Tables 3-5; Sections 5.3-5.5.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D45D2FF-6B80-4E07-9F08-861D95BAED07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5690325-4CC8-4B70-88BB-A61875F2DFA4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6149805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CAA1CD4A-86F2-4D4E-8478-468FB48E8B4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C169EE27-AD28-46BC-9517-EA3C1595221C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51AA9647-E41F-435F-A7D4-EB89BB558BA6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ARIA / ICLR 2026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63EAE0C-18CC-427E-8ED4-60E15F324E8B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Aria 将研究级命题形式化建模为可检索、可反思、可评估的 agent workflow。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19F2B8F-F937-4BC4-B5B5-7FB2546A096C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它处理的核心任务仍是 statement autoformalization，但目标从本科题目推进到需要补全定义与依赖的 conjecture-level statements。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D9D17D-7364-4A38-B3B9-FFD14F01F75D}"/>
              </a:ext>
            </a:extLst>
          </p:cNvPr>
          <p:cNvSpPr>
            <a:spLocks noGrp="1"/>
          </p:cNvSpPr>
          <p:nvPr/>
        </p:nvSpPr>
        <p:spPr>
          <a:xfrm>
            <a:off x="514350" y="2038350"/>
            <a:ext cx="3733800" cy="26098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8D80010-EAA2-4D89-BDC6-67ECD7645D88}"/>
              </a:ext>
            </a:extLst>
          </p:cNvPr>
          <p:cNvSpPr>
            <a:spLocks noGrp="1"/>
          </p:cNvSpPr>
          <p:nvPr/>
        </p:nvSpPr>
        <p:spPr>
          <a:xfrm>
            <a:off x="514350" y="2038350"/>
            <a:ext cx="47625" cy="26098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8EC8513-3466-41DD-959A-33E964738516}"/>
              </a:ext>
            </a:extLst>
          </p:cNvPr>
          <p:cNvSpPr>
            <a:spLocks noGrp="1"/>
          </p:cNvSpPr>
          <p:nvPr/>
        </p:nvSpPr>
        <p:spPr>
          <a:xfrm>
            <a:off x="685800" y="2171700"/>
            <a:ext cx="3429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Paper card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B448BF0-B281-486E-9C86-82CA7FE72A97}"/>
              </a:ext>
            </a:extLst>
          </p:cNvPr>
          <p:cNvSpPr>
            <a:spLocks noGrp="1"/>
          </p:cNvSpPr>
          <p:nvPr/>
        </p:nvSpPr>
        <p:spPr>
          <a:xfrm>
            <a:off x="685800" y="2457450"/>
            <a:ext cx="3429000" cy="2076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Aria: An Agent for Retrieval and Iterative Auto-Formalization via Dependency Graph。</a:t>
            </a:r>
          </a:p>
          <a:p>
            <a:endParaRPr sz="990" b="0">
              <a:solidFill>
                <a:srgbClr val="65717C"/>
              </a:solidFill>
              <a:latin typeface="Microsoft YaHei UI"/>
              <a:ea typeface="Microsoft YaHei UI"/>
              <a:cs typeface="Microsoft YaHei UI"/>
            </a:endParaRPr>
          </a:p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输入：自然语言 theorem / conjecture。</a:t>
            </a:r>
          </a:p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输出：Lean statement，以及必要的辅助定义。</a:t>
            </a:r>
          </a:p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验证：Lean compiler 检查语法与类型；AriaScorer 检查语义忠实度。</a:t>
            </a:r>
          </a:p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定位：agentic statement autoformalization。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4986E8-FAA6-4077-BD77-B6BB605C48C0}"/>
              </a:ext>
            </a:extLst>
          </p:cNvPr>
          <p:cNvSpPr>
            <a:spLocks noGrp="1"/>
          </p:cNvSpPr>
          <p:nvPr/>
        </p:nvSpPr>
        <p:spPr>
          <a:xfrm>
            <a:off x="4610100" y="2038350"/>
            <a:ext cx="2952750" cy="11430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EB11653-6DC8-4E98-BB64-5643C9A18643}"/>
              </a:ext>
            </a:extLst>
          </p:cNvPr>
          <p:cNvSpPr>
            <a:spLocks noGrp="1"/>
          </p:cNvSpPr>
          <p:nvPr/>
        </p:nvSpPr>
        <p:spPr>
          <a:xfrm>
            <a:off x="4610100" y="2038350"/>
            <a:ext cx="47625" cy="11430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90DB1B6-4FF4-4E7F-AEAA-1CE509BD01FE}"/>
              </a:ext>
            </a:extLst>
          </p:cNvPr>
          <p:cNvSpPr>
            <a:spLocks noGrp="1"/>
          </p:cNvSpPr>
          <p:nvPr/>
        </p:nvSpPr>
        <p:spPr>
          <a:xfrm>
            <a:off x="4781550" y="2171700"/>
            <a:ext cx="2647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问题一：库 grounding 失败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32429CA-3BA3-4A81-BA5B-185A31E283E6}"/>
              </a:ext>
            </a:extLst>
          </p:cNvPr>
          <p:cNvSpPr>
            <a:spLocks noGrp="1"/>
          </p:cNvSpPr>
          <p:nvPr/>
        </p:nvSpPr>
        <p:spPr>
          <a:xfrm>
            <a:off x="4781550" y="2457450"/>
            <a:ext cx="264795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LLM 可能生成 Mathlib 中不存在的名称，或使用已经变化的接口。研究级命题尤其依赖最新形式库。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A3774E4-D0BC-401C-9C33-340A553176AC}"/>
              </a:ext>
            </a:extLst>
          </p:cNvPr>
          <p:cNvSpPr>
            <a:spLocks noGrp="1"/>
          </p:cNvSpPr>
          <p:nvPr/>
        </p:nvSpPr>
        <p:spPr>
          <a:xfrm>
            <a:off x="4610100" y="3371850"/>
            <a:ext cx="2952750" cy="12763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8C23B26-9E49-480C-8638-D3E219C65CEA}"/>
              </a:ext>
            </a:extLst>
          </p:cNvPr>
          <p:cNvSpPr>
            <a:spLocks noGrp="1"/>
          </p:cNvSpPr>
          <p:nvPr/>
        </p:nvSpPr>
        <p:spPr>
          <a:xfrm>
            <a:off x="4610100" y="3371850"/>
            <a:ext cx="47625" cy="12763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3065E6-63B3-48DC-94DC-35479F0F7EFD}"/>
              </a:ext>
            </a:extLst>
          </p:cNvPr>
          <p:cNvSpPr>
            <a:spLocks noGrp="1"/>
          </p:cNvSpPr>
          <p:nvPr/>
        </p:nvSpPr>
        <p:spPr>
          <a:xfrm>
            <a:off x="4781550" y="3505200"/>
            <a:ext cx="2647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问题二：新定义需要合成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A00B852-1AFA-4864-8D85-BCEF31793867}"/>
              </a:ext>
            </a:extLst>
          </p:cNvPr>
          <p:cNvSpPr>
            <a:spLocks noGrp="1"/>
          </p:cNvSpPr>
          <p:nvPr/>
        </p:nvSpPr>
        <p:spPr>
          <a:xfrm>
            <a:off x="4781550" y="3790950"/>
            <a:ext cx="2647950" cy="742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很多 conjecture 不能只靠检索已有声明；系统必须显式构造中间概念，例如 nil ideal、system of parameters。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3B0D196-8EAB-4A27-AA13-223CC6F6AA14}"/>
              </a:ext>
            </a:extLst>
          </p:cNvPr>
          <p:cNvSpPr>
            <a:spLocks noGrp="1"/>
          </p:cNvSpPr>
          <p:nvPr/>
        </p:nvSpPr>
        <p:spPr>
          <a:xfrm>
            <a:off x="7886700" y="2038350"/>
            <a:ext cx="3162300" cy="260985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F5FFBC9-6077-468A-90AD-3FD70EA58B38}"/>
              </a:ext>
            </a:extLst>
          </p:cNvPr>
          <p:cNvSpPr>
            <a:spLocks noGrp="1"/>
          </p:cNvSpPr>
          <p:nvPr/>
        </p:nvSpPr>
        <p:spPr>
          <a:xfrm>
            <a:off x="7886700" y="2038350"/>
            <a:ext cx="47625" cy="26098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306B4AB-669F-4FF6-A47F-E5E15DA1BE71}"/>
              </a:ext>
            </a:extLst>
          </p:cNvPr>
          <p:cNvSpPr>
            <a:spLocks noGrp="1"/>
          </p:cNvSpPr>
          <p:nvPr/>
        </p:nvSpPr>
        <p:spPr>
          <a:xfrm>
            <a:off x="8058150" y="2171700"/>
            <a:ext cx="2857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问题三：编译通过不等于语义正确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49C20B6-9791-48B6-B2EC-154B9FE9C76E}"/>
              </a:ext>
            </a:extLst>
          </p:cNvPr>
          <p:cNvSpPr>
            <a:spLocks noGrp="1"/>
          </p:cNvSpPr>
          <p:nvPr/>
        </p:nvSpPr>
        <p:spPr>
          <a:xfrm>
            <a:off x="8058150" y="2457450"/>
            <a:ext cx="2857500" cy="2076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一个 Lean statement 可以被类型检查接受，却把原命题改写成另一个数学命题。Aria 因此把 semantic checking 作为最终质量门槛，而不仅仅依赖 compiler success。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2FDCEA3-FC44-4630-8E9E-F359E0801861}"/>
              </a:ext>
            </a:extLst>
          </p:cNvPr>
          <p:cNvSpPr>
            <a:spLocks noGrp="1"/>
          </p:cNvSpPr>
          <p:nvPr/>
        </p:nvSpPr>
        <p:spPr>
          <a:xfrm>
            <a:off x="800100" y="5257800"/>
            <a:ext cx="1809750" cy="5143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EEC38F4-64DD-4E55-94B2-988DD1DF7E49}"/>
              </a:ext>
            </a:extLst>
          </p:cNvPr>
          <p:cNvSpPr>
            <a:spLocks noGrp="1"/>
          </p:cNvSpPr>
          <p:nvPr/>
        </p:nvSpPr>
        <p:spPr>
          <a:xfrm>
            <a:off x="914400" y="5334000"/>
            <a:ext cx="15811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3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informal statement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BC85B54-2A60-4651-99CC-61647C12934E}"/>
              </a:ext>
            </a:extLst>
          </p:cNvPr>
          <p:cNvSpPr>
            <a:spLocks noGrp="1"/>
          </p:cNvSpPr>
          <p:nvPr/>
        </p:nvSpPr>
        <p:spPr>
          <a:xfrm>
            <a:off x="3143250" y="5257800"/>
            <a:ext cx="1809750" cy="5143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5C9F6BE-93E5-497A-8AE0-6002C20F2879}"/>
              </a:ext>
            </a:extLst>
          </p:cNvPr>
          <p:cNvSpPr>
            <a:spLocks noGrp="1"/>
          </p:cNvSpPr>
          <p:nvPr/>
        </p:nvSpPr>
        <p:spPr>
          <a:xfrm>
            <a:off x="3257550" y="5334000"/>
            <a:ext cx="15811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3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dependency graph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0D29D7B-29B6-43F7-82B7-53C9353E09D7}"/>
              </a:ext>
            </a:extLst>
          </p:cNvPr>
          <p:cNvSpPr>
            <a:spLocks noGrp="1"/>
          </p:cNvSpPr>
          <p:nvPr/>
        </p:nvSpPr>
        <p:spPr>
          <a:xfrm>
            <a:off x="5486400" y="5257800"/>
            <a:ext cx="1809750" cy="5143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5F8BB5B-154D-4269-9675-4F727C3759F3}"/>
              </a:ext>
            </a:extLst>
          </p:cNvPr>
          <p:cNvSpPr>
            <a:spLocks noGrp="1"/>
          </p:cNvSpPr>
          <p:nvPr/>
        </p:nvSpPr>
        <p:spPr>
          <a:xfrm>
            <a:off x="5600700" y="5334000"/>
            <a:ext cx="15811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3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Lean statement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6B72FC7-A433-464A-BDD7-8394E7E135AB}"/>
              </a:ext>
            </a:extLst>
          </p:cNvPr>
          <p:cNvSpPr>
            <a:spLocks noGrp="1"/>
          </p:cNvSpPr>
          <p:nvPr/>
        </p:nvSpPr>
        <p:spPr>
          <a:xfrm>
            <a:off x="7829550" y="5257800"/>
            <a:ext cx="1809750" cy="5143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69B5C14-E281-44C8-9D7B-425B071FD99A}"/>
              </a:ext>
            </a:extLst>
          </p:cNvPr>
          <p:cNvSpPr>
            <a:spLocks noGrp="1"/>
          </p:cNvSpPr>
          <p:nvPr/>
        </p:nvSpPr>
        <p:spPr>
          <a:xfrm>
            <a:off x="7943850" y="5334000"/>
            <a:ext cx="15811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3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semantic check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8D565C9-6ED6-4732-A6C8-E2110A49A531}"/>
              </a:ext>
            </a:extLst>
          </p:cNvPr>
          <p:cNvSpPr>
            <a:spLocks noGrp="1"/>
          </p:cNvSpPr>
          <p:nvPr/>
        </p:nvSpPr>
        <p:spPr>
          <a:xfrm>
            <a:off x="2705100" y="5372100"/>
            <a:ext cx="2857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&gt;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A9AEFD9-9FDD-46AC-811B-0451AD86BD82}"/>
              </a:ext>
            </a:extLst>
          </p:cNvPr>
          <p:cNvSpPr>
            <a:spLocks noGrp="1"/>
          </p:cNvSpPr>
          <p:nvPr/>
        </p:nvSpPr>
        <p:spPr>
          <a:xfrm>
            <a:off x="5048250" y="5372100"/>
            <a:ext cx="2857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&gt;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B58B998-7BD0-41B9-B141-DC27B07114E2}"/>
              </a:ext>
            </a:extLst>
          </p:cNvPr>
          <p:cNvSpPr>
            <a:spLocks noGrp="1"/>
          </p:cNvSpPr>
          <p:nvPr/>
        </p:nvSpPr>
        <p:spPr>
          <a:xfrm>
            <a:off x="7391400" y="5372100"/>
            <a:ext cx="2857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&gt;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7A5E8BB-6B7E-48DD-94AF-ACDDA7807BEC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Wang et al. 2026, Aria, ICLR 2026 OpenReview.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07EFB04-92A5-4242-AE2E-DC77FB014E28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D0E8F70-0F0E-4706-8662-B8FDCDDBC511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135284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8EAE3434-6420-44DC-A869-FE8CC2CCC23A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62AB8F08-550A-4C49-846B-381FB1CA6C70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0297561E-6202-4141-94D3-118DDD969714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AGENTIC PIPELINE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56487D8-CDCB-4924-B472-CAE6D75C4CAB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Figure 1 显示 Aria 的核心不是一次翻译，而是“分解—检索—合成—检查”的闭环。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F8B59E7-B0D1-4A51-9FDA-1F19E7F90192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Graph-of-Thought 负责组织概念依赖；RAG 负责连接 Mathlib；reflection 与 AriaScorer 分别处理可编译性和语义忠实度。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FA6B13A-B773-4833-A9A7-A860763E52A8}"/>
              </a:ext>
            </a:extLst>
          </p:cNvPr>
          <p:cNvSpPr>
            <a:spLocks noGrp="1"/>
          </p:cNvSpPr>
          <p:nvPr/>
        </p:nvSpPr>
        <p:spPr>
          <a:xfrm>
            <a:off x="514350" y="1962150"/>
            <a:ext cx="7810500" cy="32575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ED98102-25D1-498A-99E5-86CD6137AAFD}"/>
              </a:ext>
            </a:extLst>
          </p:cNvPr>
          <p:cNvSpPr>
            <a:spLocks noGrp="1"/>
          </p:cNvSpPr>
          <p:nvPr/>
        </p:nvSpPr>
        <p:spPr>
          <a:xfrm>
            <a:off x="647700" y="2057400"/>
            <a:ext cx="75438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1: Aria overall pipeline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85800" y="2315915"/>
            <a:ext cx="7467600" cy="262622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82D1EC6-9E8F-429E-B286-15AEDD93EAEF}"/>
              </a:ext>
            </a:extLst>
          </p:cNvPr>
          <p:cNvSpPr>
            <a:spLocks noGrp="1"/>
          </p:cNvSpPr>
          <p:nvPr/>
        </p:nvSpPr>
        <p:spPr>
          <a:xfrm>
            <a:off x="8705850" y="1962150"/>
            <a:ext cx="2857500" cy="9334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C2E6DF8-855B-4E81-86DC-C57A81341ED7}"/>
              </a:ext>
            </a:extLst>
          </p:cNvPr>
          <p:cNvSpPr>
            <a:spLocks noGrp="1"/>
          </p:cNvSpPr>
          <p:nvPr/>
        </p:nvSpPr>
        <p:spPr>
          <a:xfrm>
            <a:off x="8705850" y="1962150"/>
            <a:ext cx="47625" cy="9334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26A6849-FCE3-481A-BE5F-D2841E1DDBCF}"/>
              </a:ext>
            </a:extLst>
          </p:cNvPr>
          <p:cNvSpPr>
            <a:spLocks noGrp="1"/>
          </p:cNvSpPr>
          <p:nvPr/>
        </p:nvSpPr>
        <p:spPr>
          <a:xfrm>
            <a:off x="8877300" y="2095500"/>
            <a:ext cx="25527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Top-down decomposition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9C09638-4111-4C6A-B0EA-99534BC6CE3E}"/>
              </a:ext>
            </a:extLst>
          </p:cNvPr>
          <p:cNvSpPr>
            <a:spLocks noGrp="1"/>
          </p:cNvSpPr>
          <p:nvPr/>
        </p:nvSpPr>
        <p:spPr>
          <a:xfrm>
            <a:off x="8877300" y="2381250"/>
            <a:ext cx="255270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把原始命题拆成概念依赖图。叶子节点若能在 Mathlib 中找到规范定义，就直接 grounding。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EF46401-B566-46E7-828F-DD1BFDBD13B5}"/>
              </a:ext>
            </a:extLst>
          </p:cNvPr>
          <p:cNvSpPr>
            <a:spLocks noGrp="1"/>
          </p:cNvSpPr>
          <p:nvPr/>
        </p:nvSpPr>
        <p:spPr>
          <a:xfrm>
            <a:off x="8705850" y="3105150"/>
            <a:ext cx="2857500" cy="9906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D96FBFE-1AB1-479B-B461-7FC60A0FBCBA}"/>
              </a:ext>
            </a:extLst>
          </p:cNvPr>
          <p:cNvSpPr>
            <a:spLocks noGrp="1"/>
          </p:cNvSpPr>
          <p:nvPr/>
        </p:nvSpPr>
        <p:spPr>
          <a:xfrm>
            <a:off x="8705850" y="3105150"/>
            <a:ext cx="47625" cy="9906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BFF4B38-EA17-4A7A-A946-20F6941ED7F7}"/>
              </a:ext>
            </a:extLst>
          </p:cNvPr>
          <p:cNvSpPr>
            <a:spLocks noGrp="1"/>
          </p:cNvSpPr>
          <p:nvPr/>
        </p:nvSpPr>
        <p:spPr>
          <a:xfrm>
            <a:off x="8877300" y="3238500"/>
            <a:ext cx="25527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Bottom-up synthesis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3B41E36-5A6C-400A-96D2-E4CDA37C58CB}"/>
              </a:ext>
            </a:extLst>
          </p:cNvPr>
          <p:cNvSpPr>
            <a:spLocks noGrp="1"/>
          </p:cNvSpPr>
          <p:nvPr/>
        </p:nvSpPr>
        <p:spPr>
          <a:xfrm>
            <a:off x="8877300" y="3524250"/>
            <a:ext cx="2552700" cy="457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无法检索到的概念不被忽略，而是用已验证的子概念作为上下文，合成新的 Lean 定义。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2C2BAF7-9A2D-4EAC-B260-7461E40D2B0E}"/>
              </a:ext>
            </a:extLst>
          </p:cNvPr>
          <p:cNvSpPr>
            <a:spLocks noGrp="1"/>
          </p:cNvSpPr>
          <p:nvPr/>
        </p:nvSpPr>
        <p:spPr>
          <a:xfrm>
            <a:off x="8705850" y="4305300"/>
            <a:ext cx="2857500" cy="9144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7470D2B-0C47-49D1-B537-AC53A7CFC0F5}"/>
              </a:ext>
            </a:extLst>
          </p:cNvPr>
          <p:cNvSpPr>
            <a:spLocks noGrp="1"/>
          </p:cNvSpPr>
          <p:nvPr/>
        </p:nvSpPr>
        <p:spPr>
          <a:xfrm>
            <a:off x="8705850" y="4305300"/>
            <a:ext cx="47625" cy="9144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E250355-D898-4ED1-B548-19416604119A}"/>
              </a:ext>
            </a:extLst>
          </p:cNvPr>
          <p:cNvSpPr>
            <a:spLocks noGrp="1"/>
          </p:cNvSpPr>
          <p:nvPr/>
        </p:nvSpPr>
        <p:spPr>
          <a:xfrm>
            <a:off x="8877300" y="4438650"/>
            <a:ext cx="25527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Compiler + scorer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80C3F56-474B-4311-ACAA-FE5AF22FDF91}"/>
              </a:ext>
            </a:extLst>
          </p:cNvPr>
          <p:cNvSpPr>
            <a:spLocks noGrp="1"/>
          </p:cNvSpPr>
          <p:nvPr/>
        </p:nvSpPr>
        <p:spPr>
          <a:xfrm>
            <a:off x="8877300" y="4724400"/>
            <a:ext cx="25527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编译反馈用于修正语法与类型错误；AriaScorer 在最终阶段检查是否仍忠实于自然语言命题。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F03DCB4-22F0-4D18-AD4C-49E930EBBEAA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Wang et al. 2026, Fig. 1.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CBE9D96-C612-4497-B627-F70D14EDCD13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F3A656D-7625-4489-97A1-3490A3EABD33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3066583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4C00461B-CCD4-4DC8-AFCB-68491B514DF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268B67DF-6411-4CB9-AC93-98C879BF9294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FA4FFA16-7777-489A-8672-2F94A7712515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GRAPH-OF-THOUGHT CASES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2CE4375-F23E-4FB4-BFF4-6322596DD982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依赖图的作用是把自然语言中隐含的中间概念显式化。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E096590-2235-4F5B-BDC6-A3CAA093403F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对研究级命题而言，难点常常不是 theorem 外壳，而是 Lean 中应如何表示每个前置概念。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553D83F-41D2-4FFE-9590-17E32BC3B6DE}"/>
              </a:ext>
            </a:extLst>
          </p:cNvPr>
          <p:cNvSpPr>
            <a:spLocks noGrp="1"/>
          </p:cNvSpPr>
          <p:nvPr/>
        </p:nvSpPr>
        <p:spPr>
          <a:xfrm>
            <a:off x="514350" y="1924050"/>
            <a:ext cx="3886200" cy="21145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668646E-72F4-4E62-8C47-AFD431EE0682}"/>
              </a:ext>
            </a:extLst>
          </p:cNvPr>
          <p:cNvSpPr>
            <a:spLocks noGrp="1"/>
          </p:cNvSpPr>
          <p:nvPr/>
        </p:nvSpPr>
        <p:spPr>
          <a:xfrm>
            <a:off x="647700" y="2019300"/>
            <a:ext cx="3619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3: Koethe's conjecture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295888" y="2209800"/>
            <a:ext cx="2323123" cy="15621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3609123-2C9D-4F5A-8A21-A726541C1384}"/>
              </a:ext>
            </a:extLst>
          </p:cNvPr>
          <p:cNvSpPr>
            <a:spLocks noGrp="1"/>
          </p:cNvSpPr>
          <p:nvPr/>
        </p:nvSpPr>
        <p:spPr>
          <a:xfrm>
            <a:off x="4819650" y="1924050"/>
            <a:ext cx="6362700" cy="21145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F1E53CF-3EB9-4058-8808-2B2CCDBD1E8D}"/>
              </a:ext>
            </a:extLst>
          </p:cNvPr>
          <p:cNvSpPr>
            <a:spLocks noGrp="1"/>
          </p:cNvSpPr>
          <p:nvPr/>
        </p:nvSpPr>
        <p:spPr>
          <a:xfrm>
            <a:off x="4953000" y="2019300"/>
            <a:ext cx="60960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4: Balanced Big Cohen-Macaulay modules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5189293" y="2247900"/>
            <a:ext cx="5623413" cy="142875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0A3D39B-DE38-436C-8FCD-163D59CFAFD3}"/>
              </a:ext>
            </a:extLst>
          </p:cNvPr>
          <p:cNvSpPr>
            <a:spLocks noGrp="1"/>
          </p:cNvSpPr>
          <p:nvPr/>
        </p:nvSpPr>
        <p:spPr>
          <a:xfrm>
            <a:off x="723900" y="4381500"/>
            <a:ext cx="3257550" cy="10858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37B5BC7-B51F-46D2-B2E4-31403D5271D9}"/>
              </a:ext>
            </a:extLst>
          </p:cNvPr>
          <p:cNvSpPr>
            <a:spLocks noGrp="1"/>
          </p:cNvSpPr>
          <p:nvPr/>
        </p:nvSpPr>
        <p:spPr>
          <a:xfrm>
            <a:off x="723900" y="4381500"/>
            <a:ext cx="47625" cy="10858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E513870-FDED-40D6-A062-A19D277253DE}"/>
              </a:ext>
            </a:extLst>
          </p:cNvPr>
          <p:cNvSpPr>
            <a:spLocks noGrp="1"/>
          </p:cNvSpPr>
          <p:nvPr/>
        </p:nvSpPr>
        <p:spPr>
          <a:xfrm>
            <a:off x="895350" y="4514850"/>
            <a:ext cx="29527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Koethe 案例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F44D2DD-2770-439A-8B66-7B13B003D80B}"/>
              </a:ext>
            </a:extLst>
          </p:cNvPr>
          <p:cNvSpPr>
            <a:spLocks noGrp="1"/>
          </p:cNvSpPr>
          <p:nvPr/>
        </p:nvSpPr>
        <p:spPr>
          <a:xfrm>
            <a:off x="895350" y="4800600"/>
            <a:ext cx="2952750" cy="552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关键语义在于区分 two-sided ideals 与 one-sided ideals。论文指出，Goedel 的输出可编译但把 one-sided ideal 也写成 Ideal R，语义上偏离原命题。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2DF6A69-0F3C-47A1-9A40-B067C23A0639}"/>
              </a:ext>
            </a:extLst>
          </p:cNvPr>
          <p:cNvSpPr>
            <a:spLocks noGrp="1"/>
          </p:cNvSpPr>
          <p:nvPr/>
        </p:nvSpPr>
        <p:spPr>
          <a:xfrm>
            <a:off x="4362450" y="4381500"/>
            <a:ext cx="3257550" cy="10858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EF9C599-E4FE-4B48-83DA-D3A5F0AC8CB6}"/>
              </a:ext>
            </a:extLst>
          </p:cNvPr>
          <p:cNvSpPr>
            <a:spLocks noGrp="1"/>
          </p:cNvSpPr>
          <p:nvPr/>
        </p:nvSpPr>
        <p:spPr>
          <a:xfrm>
            <a:off x="4362450" y="4381500"/>
            <a:ext cx="47625" cy="10858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75C743D-8C15-4104-BBE5-707FBF171796}"/>
              </a:ext>
            </a:extLst>
          </p:cNvPr>
          <p:cNvSpPr>
            <a:spLocks noGrp="1"/>
          </p:cNvSpPr>
          <p:nvPr/>
        </p:nvSpPr>
        <p:spPr>
          <a:xfrm>
            <a:off x="4533900" y="4514850"/>
            <a:ext cx="29527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Big Cohen-Macaulay 案例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8371E63-8BFE-4BEC-856C-97E938C8D62A}"/>
              </a:ext>
            </a:extLst>
          </p:cNvPr>
          <p:cNvSpPr>
            <a:spLocks noGrp="1"/>
          </p:cNvSpPr>
          <p:nvPr/>
        </p:nvSpPr>
        <p:spPr>
          <a:xfrm>
            <a:off x="4533900" y="4800600"/>
            <a:ext cx="2952750" cy="552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system_of_parameters、regular_sequence、local_ring、maximal_ideal 等依赖必须先被定位或定义，最终命题才有可靠的形式语义。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92D549C-45A7-40D4-8D65-CF7F451D1F53}"/>
              </a:ext>
            </a:extLst>
          </p:cNvPr>
          <p:cNvSpPr>
            <a:spLocks noGrp="1"/>
          </p:cNvSpPr>
          <p:nvPr/>
        </p:nvSpPr>
        <p:spPr>
          <a:xfrm>
            <a:off x="8001000" y="4381500"/>
            <a:ext cx="3181350" cy="10858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3D1E94E-4F24-42A6-9737-BAA2D87D4AB2}"/>
              </a:ext>
            </a:extLst>
          </p:cNvPr>
          <p:cNvSpPr>
            <a:spLocks noGrp="1"/>
          </p:cNvSpPr>
          <p:nvPr/>
        </p:nvSpPr>
        <p:spPr>
          <a:xfrm>
            <a:off x="8001000" y="4381500"/>
            <a:ext cx="47625" cy="10858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E8F8747-7637-4002-A4F5-44F41AE54A44}"/>
              </a:ext>
            </a:extLst>
          </p:cNvPr>
          <p:cNvSpPr>
            <a:spLocks noGrp="1"/>
          </p:cNvSpPr>
          <p:nvPr/>
        </p:nvSpPr>
        <p:spPr>
          <a:xfrm>
            <a:off x="8172450" y="4514850"/>
            <a:ext cx="28765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讲解重点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493E99A-FA78-4644-A27E-AC69C878F223}"/>
              </a:ext>
            </a:extLst>
          </p:cNvPr>
          <p:cNvSpPr>
            <a:spLocks noGrp="1"/>
          </p:cNvSpPr>
          <p:nvPr/>
        </p:nvSpPr>
        <p:spPr>
          <a:xfrm>
            <a:off x="8172450" y="4800600"/>
            <a:ext cx="2876550" cy="552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GoT 不是装饰性流程图，而是把“数学家先澄清定义再写定理”的工作方式转化为可执行的 agent 状态。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757F731-7F10-465B-8369-C233BBD8507D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Wang et al. 2026, Figs. 3-4; Appendix A.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60539D5-EABE-447B-8A1C-03D9B06134F4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E9F41DD-97EB-41AB-AD1F-9933369E0AF9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12345621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E1855D80-42D4-43F7-AD93-54BB8C963D6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4C1606B8-01FB-484B-963D-F6095F3BCD10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6B80022A-6AC2-43D8-A386-EB0D4F2C1D3F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SEMANTIC EVALUATION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415C1C7-DBC7-412A-BF82-FC4066214F49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AriaScorer 将语义评估建立在 Lean term 的实际定义之上。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4DEB0F6-3D1A-498D-B697-CC57EB670439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它不是只比较自然语言描述是否相似，而是先抽取形式命题中的 Lean terms，再检索 Mathlib/Herald 中的权威解释用于判断。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FF6108A-A89C-4076-B651-A2EAE71D689B}"/>
              </a:ext>
            </a:extLst>
          </p:cNvPr>
          <p:cNvSpPr>
            <a:spLocks noGrp="1"/>
          </p:cNvSpPr>
          <p:nvPr/>
        </p:nvSpPr>
        <p:spPr>
          <a:xfrm>
            <a:off x="514350" y="1885950"/>
            <a:ext cx="7239000" cy="16192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D91D5B2-12F0-4F99-9204-FEB023099C69}"/>
              </a:ext>
            </a:extLst>
          </p:cNvPr>
          <p:cNvSpPr>
            <a:spLocks noGrp="1"/>
          </p:cNvSpPr>
          <p:nvPr/>
        </p:nvSpPr>
        <p:spPr>
          <a:xfrm>
            <a:off x="647700" y="1981200"/>
            <a:ext cx="6972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2: AriaScorer pipeline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493464" y="2209800"/>
            <a:ext cx="5280772" cy="11049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1977FBB-ADF6-4783-9671-0D77DCB03007}"/>
              </a:ext>
            </a:extLst>
          </p:cNvPr>
          <p:cNvSpPr>
            <a:spLocks noGrp="1"/>
          </p:cNvSpPr>
          <p:nvPr/>
        </p:nvSpPr>
        <p:spPr>
          <a:xfrm>
            <a:off x="514350" y="3790950"/>
            <a:ext cx="7239000" cy="16954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5A1251-4237-43B2-AA4D-10CBC5DEC60D}"/>
              </a:ext>
            </a:extLst>
          </p:cNvPr>
          <p:cNvSpPr>
            <a:spLocks noGrp="1"/>
          </p:cNvSpPr>
          <p:nvPr/>
        </p:nvSpPr>
        <p:spPr>
          <a:xfrm>
            <a:off x="647700" y="3886200"/>
            <a:ext cx="6972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2: semantic checker comparison on FATE-X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3322862" y="3857624"/>
            <a:ext cx="4265183" cy="162877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17D9617-18BD-4D2D-958B-134F23B4528B}"/>
              </a:ext>
            </a:extLst>
          </p:cNvPr>
          <p:cNvSpPr>
            <a:spLocks noGrp="1"/>
          </p:cNvSpPr>
          <p:nvPr/>
        </p:nvSpPr>
        <p:spPr>
          <a:xfrm>
            <a:off x="8134350" y="1885950"/>
            <a:ext cx="3105150" cy="9334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1B31FAB-086C-4983-83B9-CF88D75F2BCD}"/>
              </a:ext>
            </a:extLst>
          </p:cNvPr>
          <p:cNvSpPr>
            <a:spLocks noGrp="1"/>
          </p:cNvSpPr>
          <p:nvPr/>
        </p:nvSpPr>
        <p:spPr>
          <a:xfrm>
            <a:off x="8134350" y="1885950"/>
            <a:ext cx="47625" cy="9334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2CD3171-0D0F-4447-A7BA-2099128119AB}"/>
              </a:ext>
            </a:extLst>
          </p:cNvPr>
          <p:cNvSpPr>
            <a:spLocks noGrp="1"/>
          </p:cNvSpPr>
          <p:nvPr/>
        </p:nvSpPr>
        <p:spPr>
          <a:xfrm>
            <a:off x="8305800" y="2019300"/>
            <a:ext cx="28003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Term-level grounding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FFCC80E-19BE-43BA-9D73-088D767FBC85}"/>
              </a:ext>
            </a:extLst>
          </p:cNvPr>
          <p:cNvSpPr>
            <a:spLocks noGrp="1"/>
          </p:cNvSpPr>
          <p:nvPr/>
        </p:nvSpPr>
        <p:spPr>
          <a:xfrm>
            <a:off x="8305800" y="2305050"/>
            <a:ext cx="280035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jixia 抽取形式命题中的 Lean term；系统检索其 name、kind、type、value 与 informal description。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EE13C9B-196E-4314-BF4C-DEE79C58F359}"/>
              </a:ext>
            </a:extLst>
          </p:cNvPr>
          <p:cNvSpPr>
            <a:spLocks noGrp="1"/>
          </p:cNvSpPr>
          <p:nvPr/>
        </p:nvSpPr>
        <p:spPr>
          <a:xfrm>
            <a:off x="8134350" y="3028950"/>
            <a:ext cx="3105150" cy="9906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538E323-6846-4529-A8BE-E9293EB555A2}"/>
              </a:ext>
            </a:extLst>
          </p:cNvPr>
          <p:cNvSpPr>
            <a:spLocks noGrp="1"/>
          </p:cNvSpPr>
          <p:nvPr/>
        </p:nvSpPr>
        <p:spPr>
          <a:xfrm>
            <a:off x="8134350" y="3028950"/>
            <a:ext cx="47625" cy="9906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256DCAE-C977-482A-8E34-4903C2A331B3}"/>
              </a:ext>
            </a:extLst>
          </p:cNvPr>
          <p:cNvSpPr>
            <a:spLocks noGrp="1"/>
          </p:cNvSpPr>
          <p:nvPr/>
        </p:nvSpPr>
        <p:spPr>
          <a:xfrm>
            <a:off x="8305800" y="3162300"/>
            <a:ext cx="28003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结果读法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0EFFDF8-7175-475D-B444-F5C505230DE3}"/>
              </a:ext>
            </a:extLst>
          </p:cNvPr>
          <p:cNvSpPr>
            <a:spLocks noGrp="1"/>
          </p:cNvSpPr>
          <p:nvPr/>
        </p:nvSpPr>
        <p:spPr>
          <a:xfrm>
            <a:off x="8305800" y="3448050"/>
            <a:ext cx="2800350" cy="457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在 Aria 的 FATE-X 输出上，AriaScorer(alpha=0) 的 accuracy / F1 为 89.9% / 93.5%；alpha=0.9 时 precision 达 95.5%。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79FA89E-ABE6-4755-B273-F923ECA8AFE3}"/>
              </a:ext>
            </a:extLst>
          </p:cNvPr>
          <p:cNvSpPr>
            <a:spLocks noGrp="1"/>
          </p:cNvSpPr>
          <p:nvPr/>
        </p:nvSpPr>
        <p:spPr>
          <a:xfrm>
            <a:off x="8134350" y="4248150"/>
            <a:ext cx="3105150" cy="12382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8C25E22-FE27-4617-81E0-AC8CA2214749}"/>
              </a:ext>
            </a:extLst>
          </p:cNvPr>
          <p:cNvSpPr>
            <a:spLocks noGrp="1"/>
          </p:cNvSpPr>
          <p:nvPr/>
        </p:nvSpPr>
        <p:spPr>
          <a:xfrm>
            <a:off x="8134350" y="4248150"/>
            <a:ext cx="47625" cy="12382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F8858FD-A879-4096-A23A-DD7D20B7DDCA}"/>
              </a:ext>
            </a:extLst>
          </p:cNvPr>
          <p:cNvSpPr>
            <a:spLocks noGrp="1"/>
          </p:cNvSpPr>
          <p:nvPr/>
        </p:nvSpPr>
        <p:spPr>
          <a:xfrm>
            <a:off x="8305800" y="4381500"/>
            <a:ext cx="28003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边界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E9757B6-C9AC-4656-A274-C7523CD9531D}"/>
              </a:ext>
            </a:extLst>
          </p:cNvPr>
          <p:cNvSpPr>
            <a:spLocks noGrp="1"/>
          </p:cNvSpPr>
          <p:nvPr/>
        </p:nvSpPr>
        <p:spPr>
          <a:xfrm>
            <a:off x="8305800" y="4667250"/>
            <a:ext cx="2800350" cy="704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论文明确将 AriaScorer 作为 terminal evaluator，而不是每一步反思的反馈信号：原因包括计算成本、语法与语义修复的震荡，以及潜在自指偏差。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23A0C7B-DCB9-4D84-B437-A669C5FCC6BF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Wang et al. 2026, Fig. 2 and Table 2.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7133DAE-9FC3-453D-84C1-75BD909CCB3B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C8E1CE8-E0FB-4C45-B5A3-A36247270D6A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5487601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73DEFE2D-9F1E-4C91-AE2D-840101FD0C1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22C91CFE-F2F0-4254-989B-C59FEE510264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85B53397-9FCF-4D58-A77E-E85627B0A806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END-TO-END RESULTS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F4B08D8-C5EF-471A-B635-A49DE91D84EC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Table 1 表明 agentic workflow 在复杂与研究级数据上取得明显优势。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420F34A-DBC3-4152-8DB1-C15194664D24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Final accuracy 是更严格指标：生成的 Lean statement 必须同时通过编译和 AriaScorer 语义检查；Conjectures 数据集还经过人工验证。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C02F93-6440-423A-AC17-702A99DC229E}"/>
              </a:ext>
            </a:extLst>
          </p:cNvPr>
          <p:cNvSpPr>
            <a:spLocks noGrp="1"/>
          </p:cNvSpPr>
          <p:nvPr/>
        </p:nvSpPr>
        <p:spPr>
          <a:xfrm>
            <a:off x="514350" y="1962150"/>
            <a:ext cx="7524750" cy="26098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7CF2D4A-4715-4FBC-9E91-9FB8303F5F61}"/>
              </a:ext>
            </a:extLst>
          </p:cNvPr>
          <p:cNvSpPr>
            <a:spLocks noGrp="1"/>
          </p:cNvSpPr>
          <p:nvPr/>
        </p:nvSpPr>
        <p:spPr>
          <a:xfrm>
            <a:off x="647700" y="2057400"/>
            <a:ext cx="72580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1: end-to-end autoformalization results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926458" y="2266950"/>
            <a:ext cx="6700534" cy="19621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967162B-71B3-4576-8B72-AA43D6A3DB2F}"/>
              </a:ext>
            </a:extLst>
          </p:cNvPr>
          <p:cNvSpPr>
            <a:spLocks noGrp="1"/>
          </p:cNvSpPr>
          <p:nvPr/>
        </p:nvSpPr>
        <p:spPr>
          <a:xfrm>
            <a:off x="8420100" y="1962150"/>
            <a:ext cx="2952750" cy="8572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D6CF7CB-71E4-43CC-AF6B-138D6D43D8D4}"/>
              </a:ext>
            </a:extLst>
          </p:cNvPr>
          <p:cNvSpPr>
            <a:spLocks noGrp="1"/>
          </p:cNvSpPr>
          <p:nvPr/>
        </p:nvSpPr>
        <p:spPr>
          <a:xfrm>
            <a:off x="8420100" y="1962150"/>
            <a:ext cx="47625" cy="8572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BEEA22B-CC2F-4B13-9872-37A7563D7DD7}"/>
              </a:ext>
            </a:extLst>
          </p:cNvPr>
          <p:cNvSpPr>
            <a:spLocks noGrp="1"/>
          </p:cNvSpPr>
          <p:nvPr/>
        </p:nvSpPr>
        <p:spPr>
          <a:xfrm>
            <a:off x="8591550" y="2095500"/>
            <a:ext cx="2647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标准 benchmark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0772E5B-D417-4EBD-A394-E68484D5F83D}"/>
              </a:ext>
            </a:extLst>
          </p:cNvPr>
          <p:cNvSpPr>
            <a:spLocks noGrp="1"/>
          </p:cNvSpPr>
          <p:nvPr/>
        </p:nvSpPr>
        <p:spPr>
          <a:xfrm>
            <a:off x="8591550" y="2381250"/>
            <a:ext cx="26479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ProofNet 上 Aria 的 compiler success / final accuracy 为 91.6% / 68.5%。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29B2999-BE0E-4C1D-9356-2C50CE21CDAE}"/>
              </a:ext>
            </a:extLst>
          </p:cNvPr>
          <p:cNvSpPr>
            <a:spLocks noGrp="1"/>
          </p:cNvSpPr>
          <p:nvPr/>
        </p:nvSpPr>
        <p:spPr>
          <a:xfrm>
            <a:off x="8420100" y="3009900"/>
            <a:ext cx="2952750" cy="8572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BE09DA-D7FC-46B4-A38F-93C81CC2238A}"/>
              </a:ext>
            </a:extLst>
          </p:cNvPr>
          <p:cNvSpPr>
            <a:spLocks noGrp="1"/>
          </p:cNvSpPr>
          <p:nvPr/>
        </p:nvSpPr>
        <p:spPr>
          <a:xfrm>
            <a:off x="8420100" y="3009900"/>
            <a:ext cx="47625" cy="8572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C8C0D22-CEB8-4272-9683-7A07BE78A351}"/>
              </a:ext>
            </a:extLst>
          </p:cNvPr>
          <p:cNvSpPr>
            <a:spLocks noGrp="1"/>
          </p:cNvSpPr>
          <p:nvPr/>
        </p:nvSpPr>
        <p:spPr>
          <a:xfrm>
            <a:off x="8591550" y="3143250"/>
            <a:ext cx="2647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复杂代数问题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A8C25E3-B7AC-4C3E-B732-339BBF51C2A5}"/>
              </a:ext>
            </a:extLst>
          </p:cNvPr>
          <p:cNvSpPr>
            <a:spLocks noGrp="1"/>
          </p:cNvSpPr>
          <p:nvPr/>
        </p:nvSpPr>
        <p:spPr>
          <a:xfrm>
            <a:off x="8591550" y="3429000"/>
            <a:ext cx="26479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FATE-X 上 Aria final accuracy 为 44.0%，高于 Goedel-V2 pass@128 的 24.0%。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CBE1C42-3F59-4964-B573-911BB5972949}"/>
              </a:ext>
            </a:extLst>
          </p:cNvPr>
          <p:cNvSpPr>
            <a:spLocks noGrp="1"/>
          </p:cNvSpPr>
          <p:nvPr/>
        </p:nvSpPr>
        <p:spPr>
          <a:xfrm>
            <a:off x="8420100" y="4057650"/>
            <a:ext cx="2952750" cy="8572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A5F4392-E46A-42BE-851E-B2CBA8E902B2}"/>
              </a:ext>
            </a:extLst>
          </p:cNvPr>
          <p:cNvSpPr>
            <a:spLocks noGrp="1"/>
          </p:cNvSpPr>
          <p:nvPr/>
        </p:nvSpPr>
        <p:spPr>
          <a:xfrm>
            <a:off x="8420100" y="4057650"/>
            <a:ext cx="47625" cy="8572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242D34D-05CA-4454-A366-E6AA291DBFE9}"/>
              </a:ext>
            </a:extLst>
          </p:cNvPr>
          <p:cNvSpPr>
            <a:spLocks noGrp="1"/>
          </p:cNvSpPr>
          <p:nvPr/>
        </p:nvSpPr>
        <p:spPr>
          <a:xfrm>
            <a:off x="8591550" y="4191000"/>
            <a:ext cx="2647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研究级 conjectures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5F6F5E3-764A-4838-A4D3-6BA2737E567B}"/>
              </a:ext>
            </a:extLst>
          </p:cNvPr>
          <p:cNvSpPr>
            <a:spLocks noGrp="1"/>
          </p:cNvSpPr>
          <p:nvPr/>
        </p:nvSpPr>
        <p:spPr>
          <a:xfrm>
            <a:off x="8591550" y="4476750"/>
            <a:ext cx="26479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14 个同调代数 conjectures 上，Aria 达到 42.9%，而所有 baseline 为 0%。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5FC5320-E5AA-4C7C-9A63-00C254687ED8}"/>
              </a:ext>
            </a:extLst>
          </p:cNvPr>
          <p:cNvSpPr>
            <a:spLocks noGrp="1"/>
          </p:cNvSpPr>
          <p:nvPr/>
        </p:nvSpPr>
        <p:spPr>
          <a:xfrm>
            <a:off x="952500" y="5010150"/>
            <a:ext cx="1409700" cy="6667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6A0B9B5-E66C-434A-AE89-2F1940135FB4}"/>
              </a:ext>
            </a:extLst>
          </p:cNvPr>
          <p:cNvSpPr>
            <a:spLocks noGrp="1"/>
          </p:cNvSpPr>
          <p:nvPr/>
        </p:nvSpPr>
        <p:spPr>
          <a:xfrm>
            <a:off x="1066800" y="5124450"/>
            <a:ext cx="11811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68.5%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13EDF80-2D2D-4F5C-8881-A5DF70E6F0CC}"/>
              </a:ext>
            </a:extLst>
          </p:cNvPr>
          <p:cNvSpPr>
            <a:spLocks noGrp="1"/>
          </p:cNvSpPr>
          <p:nvPr/>
        </p:nvSpPr>
        <p:spPr>
          <a:xfrm>
            <a:off x="1047750" y="5429250"/>
            <a:ext cx="1219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88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rPr>
              <a:t>ProofNet final acc.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99769A7-B6A4-4045-A963-0E44E75C5968}"/>
              </a:ext>
            </a:extLst>
          </p:cNvPr>
          <p:cNvSpPr>
            <a:spLocks noGrp="1"/>
          </p:cNvSpPr>
          <p:nvPr/>
        </p:nvSpPr>
        <p:spPr>
          <a:xfrm>
            <a:off x="2667000" y="5010150"/>
            <a:ext cx="1409700" cy="6667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DFE21F6-3DAF-4ABE-885C-2E7644F8F06B}"/>
              </a:ext>
            </a:extLst>
          </p:cNvPr>
          <p:cNvSpPr>
            <a:spLocks noGrp="1"/>
          </p:cNvSpPr>
          <p:nvPr/>
        </p:nvSpPr>
        <p:spPr>
          <a:xfrm>
            <a:off x="2781300" y="5124450"/>
            <a:ext cx="11811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44.0%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C8C6226-7247-4C07-AA71-448043FADDEA}"/>
              </a:ext>
            </a:extLst>
          </p:cNvPr>
          <p:cNvSpPr>
            <a:spLocks noGrp="1"/>
          </p:cNvSpPr>
          <p:nvPr/>
        </p:nvSpPr>
        <p:spPr>
          <a:xfrm>
            <a:off x="2762250" y="5429250"/>
            <a:ext cx="1219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88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rPr>
              <a:t>FATE-X final acc.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C699EA2-761B-4CF5-A739-4DAD5A27621E}"/>
              </a:ext>
            </a:extLst>
          </p:cNvPr>
          <p:cNvSpPr>
            <a:spLocks noGrp="1"/>
          </p:cNvSpPr>
          <p:nvPr/>
        </p:nvSpPr>
        <p:spPr>
          <a:xfrm>
            <a:off x="4381500" y="5010150"/>
            <a:ext cx="1409700" cy="6667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053A9D3-052A-46E9-A0A8-BB1F41F44772}"/>
              </a:ext>
            </a:extLst>
          </p:cNvPr>
          <p:cNvSpPr>
            <a:spLocks noGrp="1"/>
          </p:cNvSpPr>
          <p:nvPr/>
        </p:nvSpPr>
        <p:spPr>
          <a:xfrm>
            <a:off x="4495800" y="5124450"/>
            <a:ext cx="11811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42.9%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D949AAD-E95E-48D8-A83E-A9FE5D73A95D}"/>
              </a:ext>
            </a:extLst>
          </p:cNvPr>
          <p:cNvSpPr>
            <a:spLocks noGrp="1"/>
          </p:cNvSpPr>
          <p:nvPr/>
        </p:nvSpPr>
        <p:spPr>
          <a:xfrm>
            <a:off x="4476750" y="5429250"/>
            <a:ext cx="1219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88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rPr>
              <a:t>Conjectures final acc.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02F28E1-D575-4C0E-9F93-E047AAA63227}"/>
              </a:ext>
            </a:extLst>
          </p:cNvPr>
          <p:cNvSpPr>
            <a:spLocks noGrp="1"/>
          </p:cNvSpPr>
          <p:nvPr/>
        </p:nvSpPr>
        <p:spPr>
          <a:xfrm>
            <a:off x="6096000" y="5010150"/>
            <a:ext cx="1409700" cy="6667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D5DCBA8-270C-4CAD-8AF4-9C1ED3E09A30}"/>
              </a:ext>
            </a:extLst>
          </p:cNvPr>
          <p:cNvSpPr>
            <a:spLocks noGrp="1"/>
          </p:cNvSpPr>
          <p:nvPr/>
        </p:nvSpPr>
        <p:spPr>
          <a:xfrm>
            <a:off x="6210300" y="5124450"/>
            <a:ext cx="11811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17.7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3695B69-0F37-4AE8-BC7B-9265AD8767A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12192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88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rPr>
              <a:t>avg. API calls on FATE-X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7A184EC-F140-4CE9-A897-BE3E51D54F0E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Wang et al. 2026, Table 1 and Section 4.2.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1AE9DFA-D619-438F-B6CF-7F236434009A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7229479-C67A-439C-982A-483807CFE26A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716994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6AA73743-5BAC-488A-828F-6AA5CED2E95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14E36FB8-7E4A-41D9-915C-273C564FC7FE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CD7B9613-5476-468C-B4F3-9D5D649772C0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PAPER 01 / WU ET AL. 2022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3336213-4AF6-40A3-BC64-2A876DF1AB22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Wu et al. 将自动形式化建立为可检验的少样例翻译任务。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4FA27F-B35D-4D55-9B9E-7377963262FF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该工作研究预训练大语言模型能否在缺少平行语料的条件下，将数学竞赛题转写为 Isabelle/HOL 形式命题。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1B0327F-F4AD-4011-A79C-455599C8DF3C}"/>
              </a:ext>
            </a:extLst>
          </p:cNvPr>
          <p:cNvSpPr>
            <a:spLocks noGrp="1"/>
          </p:cNvSpPr>
          <p:nvPr/>
        </p:nvSpPr>
        <p:spPr>
          <a:xfrm>
            <a:off x="685800" y="2324100"/>
            <a:ext cx="3238500" cy="1257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F5BD2B7-7FF3-40BE-AE71-3B7B565908D6}"/>
              </a:ext>
            </a:extLst>
          </p:cNvPr>
          <p:cNvSpPr>
            <a:spLocks noGrp="1"/>
          </p:cNvSpPr>
          <p:nvPr/>
        </p:nvSpPr>
        <p:spPr>
          <a:xfrm>
            <a:off x="685800" y="2324100"/>
            <a:ext cx="47625" cy="12573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582382C-115A-48FD-8786-2023CA07F2DE}"/>
              </a:ext>
            </a:extLst>
          </p:cNvPr>
          <p:cNvSpPr>
            <a:spLocks noGrp="1"/>
          </p:cNvSpPr>
          <p:nvPr/>
        </p:nvSpPr>
        <p:spPr>
          <a:xfrm>
            <a:off x="857250" y="2457450"/>
            <a:ext cx="29337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任务设定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4413347-8BFD-44AA-8036-3A18560596E7}"/>
              </a:ext>
            </a:extLst>
          </p:cNvPr>
          <p:cNvSpPr>
            <a:spLocks noGrp="1"/>
          </p:cNvSpPr>
          <p:nvPr/>
        </p:nvSpPr>
        <p:spPr>
          <a:xfrm>
            <a:off x="857250" y="2743200"/>
            <a:ext cx="2933700" cy="723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输入为自然语言数学题；输出为 Isabelle/HOL theorem statement。论文主要处理 statement-level autoformalization。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B77DE00-FFBD-424B-9E77-6E6FA500F37F}"/>
              </a:ext>
            </a:extLst>
          </p:cNvPr>
          <p:cNvSpPr>
            <a:spLocks noGrp="1"/>
          </p:cNvSpPr>
          <p:nvPr/>
        </p:nvSpPr>
        <p:spPr>
          <a:xfrm>
            <a:off x="4476750" y="2324100"/>
            <a:ext cx="3238500" cy="12573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F843F86-5BD0-4D03-A6F7-3A30E5763178}"/>
              </a:ext>
            </a:extLst>
          </p:cNvPr>
          <p:cNvSpPr>
            <a:spLocks noGrp="1"/>
          </p:cNvSpPr>
          <p:nvPr/>
        </p:nvSpPr>
        <p:spPr>
          <a:xfrm>
            <a:off x="4476750" y="2324100"/>
            <a:ext cx="47625" cy="12573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24C1539-03F2-438D-930A-8612BAA27964}"/>
              </a:ext>
            </a:extLst>
          </p:cNvPr>
          <p:cNvSpPr>
            <a:spLocks noGrp="1"/>
          </p:cNvSpPr>
          <p:nvPr/>
        </p:nvSpPr>
        <p:spPr>
          <a:xfrm>
            <a:off x="4648200" y="2457450"/>
            <a:ext cx="29337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核心证据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EF465D1-8851-4DE6-9EAE-D9F5CFC2F218}"/>
              </a:ext>
            </a:extLst>
          </p:cNvPr>
          <p:cNvSpPr>
            <a:spLocks noGrp="1"/>
          </p:cNvSpPr>
          <p:nvPr/>
        </p:nvSpPr>
        <p:spPr>
          <a:xfrm>
            <a:off x="4648200" y="2743200"/>
            <a:ext cx="2933700" cy="723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人工检查 150 个 Codex 输出，其中 38 个为 perfect translation；作者同时分析了失败类型。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DA30674-74F0-4390-9E5F-908D8F969639}"/>
              </a:ext>
            </a:extLst>
          </p:cNvPr>
          <p:cNvSpPr>
            <a:spLocks noGrp="1"/>
          </p:cNvSpPr>
          <p:nvPr/>
        </p:nvSpPr>
        <p:spPr>
          <a:xfrm>
            <a:off x="8267700" y="2324100"/>
            <a:ext cx="3238500" cy="1257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9BD722D-26F3-4095-840B-399EE34E76E1}"/>
              </a:ext>
            </a:extLst>
          </p:cNvPr>
          <p:cNvSpPr>
            <a:spLocks noGrp="1"/>
          </p:cNvSpPr>
          <p:nvPr/>
        </p:nvSpPr>
        <p:spPr>
          <a:xfrm>
            <a:off x="8267700" y="2324100"/>
            <a:ext cx="47625" cy="12573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733477F-55F2-4078-9A03-175D5C445682}"/>
              </a:ext>
            </a:extLst>
          </p:cNvPr>
          <p:cNvSpPr>
            <a:spLocks noGrp="1"/>
          </p:cNvSpPr>
          <p:nvPr/>
        </p:nvSpPr>
        <p:spPr>
          <a:xfrm>
            <a:off x="8439150" y="2457450"/>
            <a:ext cx="29337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更重要的用途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70D99B3-AE6E-4551-B74F-60B455ED52C6}"/>
              </a:ext>
            </a:extLst>
          </p:cNvPr>
          <p:cNvSpPr>
            <a:spLocks noGrp="1"/>
          </p:cNvSpPr>
          <p:nvPr/>
        </p:nvSpPr>
        <p:spPr>
          <a:xfrm>
            <a:off x="8439150" y="2743200"/>
            <a:ext cx="2933700" cy="723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自动形式化命题被用作 prover 搜索目标；通过 expert iteration 产生可验证证明并训练新 prover。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83BE9E4-09E9-40C1-A5FB-EEA6C2EAF8AA}"/>
              </a:ext>
            </a:extLst>
          </p:cNvPr>
          <p:cNvSpPr>
            <a:spLocks noGrp="1"/>
          </p:cNvSpPr>
          <p:nvPr/>
        </p:nvSpPr>
        <p:spPr>
          <a:xfrm>
            <a:off x="838200" y="4267200"/>
            <a:ext cx="10458450" cy="7810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A67340F-99C8-42F0-B16F-71D8775DE69C}"/>
              </a:ext>
            </a:extLst>
          </p:cNvPr>
          <p:cNvSpPr>
            <a:spLocks noGrp="1"/>
          </p:cNvSpPr>
          <p:nvPr/>
        </p:nvSpPr>
        <p:spPr>
          <a:xfrm>
            <a:off x="1200150" y="4552950"/>
            <a:ext cx="97345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42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42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准确定位：这不是“模型已经掌握数学”的结论，而是表明少样例 LLM 可以生成一部分可解析、语义正确且可用于证明器训练的形式命题。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ED63445-E169-424F-8152-1A4A4F662D1E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2022, Abstract and Sections 4-5.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9AFD0B1-D0BA-4B77-8FB6-65B408676215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D6CEC6C-F8CD-4B90-A2C8-835B10E6DFA6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547584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878316E9-741C-4512-A661-627119FF30C6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FB5D3C69-B011-4C89-BD19-D80A77E53D41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7BB091ED-E123-4A8D-86FD-4F73EC8EC3C0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DOMAIN GENERALIZATION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466F3ED-0C06-4B98-A8E8-7A60A10CC227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附录中的分领域结果说明 Aria 的机制并不只服务于代数题。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A1B826-E596-457A-AFA4-ED10006F9320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主实验聚焦 FATE algebra datasets；Table 6 进一步在 ProofNet 的 algebra、analysis、number theory 与 topology 上比较 Aria 和 Goedel-V2。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DCB93EA-5A94-4ED2-8988-17CA964458EF}"/>
              </a:ext>
            </a:extLst>
          </p:cNvPr>
          <p:cNvSpPr>
            <a:spLocks noGrp="1"/>
          </p:cNvSpPr>
          <p:nvPr/>
        </p:nvSpPr>
        <p:spPr>
          <a:xfrm>
            <a:off x="514350" y="2095500"/>
            <a:ext cx="6858000" cy="2362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FD783E2-A7D2-401B-B50A-48F1311A3DD5}"/>
              </a:ext>
            </a:extLst>
          </p:cNvPr>
          <p:cNvSpPr>
            <a:spLocks noGrp="1"/>
          </p:cNvSpPr>
          <p:nvPr/>
        </p:nvSpPr>
        <p:spPr>
          <a:xfrm>
            <a:off x="647700" y="2190750"/>
            <a:ext cx="6591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6: ProofNet breakdown by domain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299796" y="2400300"/>
            <a:ext cx="5287108" cy="15621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B2AA895-5CF5-437D-9E6C-C10245BCF3FA}"/>
              </a:ext>
            </a:extLst>
          </p:cNvPr>
          <p:cNvSpPr>
            <a:spLocks noGrp="1"/>
          </p:cNvSpPr>
          <p:nvPr/>
        </p:nvSpPr>
        <p:spPr>
          <a:xfrm>
            <a:off x="7810500" y="2095500"/>
            <a:ext cx="3429000" cy="9715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1C58DD1-C8C9-4141-9CD4-9AD685980468}"/>
              </a:ext>
            </a:extLst>
          </p:cNvPr>
          <p:cNvSpPr>
            <a:spLocks noGrp="1"/>
          </p:cNvSpPr>
          <p:nvPr/>
        </p:nvSpPr>
        <p:spPr>
          <a:xfrm>
            <a:off x="7810500" y="2095500"/>
            <a:ext cx="47625" cy="9715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1200A0E-676D-4B7B-AC4B-9C288025F6DD}"/>
              </a:ext>
            </a:extLst>
          </p:cNvPr>
          <p:cNvSpPr>
            <a:spLocks noGrp="1"/>
          </p:cNvSpPr>
          <p:nvPr/>
        </p:nvSpPr>
        <p:spPr>
          <a:xfrm>
            <a:off x="7981950" y="2228850"/>
            <a:ext cx="3124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跨领域信号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673AF45-42EA-4EE2-A42B-E0E7BDA061BB}"/>
              </a:ext>
            </a:extLst>
          </p:cNvPr>
          <p:cNvSpPr>
            <a:spLocks noGrp="1"/>
          </p:cNvSpPr>
          <p:nvPr/>
        </p:nvSpPr>
        <p:spPr>
          <a:xfrm>
            <a:off x="7981950" y="2514600"/>
            <a:ext cx="3124200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Aria 在 ProofNet 四个子领域的 final accuracy 均高于 Goedel-V2 baseline；number theory 为 71.4%，topology 为 56.7%。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6E40FED-50C8-42FC-A51F-7031F793DC36}"/>
              </a:ext>
            </a:extLst>
          </p:cNvPr>
          <p:cNvSpPr>
            <a:spLocks noGrp="1"/>
          </p:cNvSpPr>
          <p:nvPr/>
        </p:nvSpPr>
        <p:spPr>
          <a:xfrm>
            <a:off x="7810500" y="3276600"/>
            <a:ext cx="3429000" cy="11049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3381074-397E-4BD5-A633-193D42046FE3}"/>
              </a:ext>
            </a:extLst>
          </p:cNvPr>
          <p:cNvSpPr>
            <a:spLocks noGrp="1"/>
          </p:cNvSpPr>
          <p:nvPr/>
        </p:nvSpPr>
        <p:spPr>
          <a:xfrm>
            <a:off x="7810500" y="3276600"/>
            <a:ext cx="47625" cy="11049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50EA8B7-1426-4148-92C5-0102E7E1F671}"/>
              </a:ext>
            </a:extLst>
          </p:cNvPr>
          <p:cNvSpPr>
            <a:spLocks noGrp="1"/>
          </p:cNvSpPr>
          <p:nvPr/>
        </p:nvSpPr>
        <p:spPr>
          <a:xfrm>
            <a:off x="7981950" y="3409950"/>
            <a:ext cx="3124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为什么值得讲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7376D9D-A385-4AAC-9AF1-23F20EA59EB6}"/>
              </a:ext>
            </a:extLst>
          </p:cNvPr>
          <p:cNvSpPr>
            <a:spLocks noGrp="1"/>
          </p:cNvSpPr>
          <p:nvPr/>
        </p:nvSpPr>
        <p:spPr>
          <a:xfrm>
            <a:off x="7981950" y="3695700"/>
            <a:ext cx="3124200" cy="571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这说明 retrieval、planning 和 semantic checking 的组合不是某个单一代数模板的特化，而是可迁移到不同本科数学领域的形式化机制。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E98C028-B909-4253-AD17-FD7CFDB964B0}"/>
              </a:ext>
            </a:extLst>
          </p:cNvPr>
          <p:cNvSpPr>
            <a:spLocks noGrp="1"/>
          </p:cNvSpPr>
          <p:nvPr/>
        </p:nvSpPr>
        <p:spPr>
          <a:xfrm>
            <a:off x="1219200" y="4762500"/>
            <a:ext cx="9201150" cy="8763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55A5593-7BD8-479D-90F3-5FF8EC3932C1}"/>
              </a:ext>
            </a:extLst>
          </p:cNvPr>
          <p:cNvSpPr>
            <a:spLocks noGrp="1"/>
          </p:cNvSpPr>
          <p:nvPr/>
        </p:nvSpPr>
        <p:spPr>
          <a:xfrm>
            <a:off x="1219200" y="4762500"/>
            <a:ext cx="47625" cy="8763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D6E180A-15B4-40BD-89E6-05B51B4D0638}"/>
              </a:ext>
            </a:extLst>
          </p:cNvPr>
          <p:cNvSpPr>
            <a:spLocks noGrp="1"/>
          </p:cNvSpPr>
          <p:nvPr/>
        </p:nvSpPr>
        <p:spPr>
          <a:xfrm>
            <a:off x="1390650" y="4895850"/>
            <a:ext cx="88963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谨慎解释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B10A15F-A3C4-43B9-808E-CECFAF100F91}"/>
              </a:ext>
            </a:extLst>
          </p:cNvPr>
          <p:cNvSpPr>
            <a:spLocks noGrp="1"/>
          </p:cNvSpPr>
          <p:nvPr/>
        </p:nvSpPr>
        <p:spPr>
          <a:xfrm>
            <a:off x="1390650" y="5181600"/>
            <a:ext cx="8896350" cy="342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跨领域表现仍以 ProofNet 这类本科 benchmark 为证据；是否能推广到开放研究问题，依赖 Mathlib 覆盖、检索质量和专家审题。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C831983-DA9D-4918-98FC-252FE2AD6314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Wang et al. 2026, Table 6; Appendix E.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7D34A0E-7220-43B5-A138-B71932CCC1FF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CBD2B7C-80DE-4069-BE20-AEB7EF2A83E3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8102547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id="{37BB15A1-83B3-4922-B4EA-21B67C3B2D1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D8D3D0C9-EF77-458D-891D-16539549CD0A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C7534A4B-7D45-4030-B7C8-4934CE863A1B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ABLATION AND LIMITATIONS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18236CD-9E9B-4F11-ADF9-7ED394521FA7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消融实验显示 Reflection、GoT 与 RAG 是互补组件，但系统仍有成本与评估边界。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10F360-D3F2-440F-91E1-CE0F9297966D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Aria 的贡献不是某一个单点模块，而是把检索、依赖图、编译反馈和语义评估组织成稳定的 formalization workflow。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CDFB1F9-B2EA-40E6-BDE8-DA04035DEB06}"/>
              </a:ext>
            </a:extLst>
          </p:cNvPr>
          <p:cNvSpPr>
            <a:spLocks noGrp="1"/>
          </p:cNvSpPr>
          <p:nvPr/>
        </p:nvSpPr>
        <p:spPr>
          <a:xfrm>
            <a:off x="514350" y="1885950"/>
            <a:ext cx="4953000" cy="1257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EF3AAA8-F493-457B-8CB0-C9C0CE5E879A}"/>
              </a:ext>
            </a:extLst>
          </p:cNvPr>
          <p:cNvSpPr>
            <a:spLocks noGrp="1"/>
          </p:cNvSpPr>
          <p:nvPr/>
        </p:nvSpPr>
        <p:spPr>
          <a:xfrm>
            <a:off x="647700" y="1981200"/>
            <a:ext cx="4686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3: Conjectures ablation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2177303" y="2209800"/>
            <a:ext cx="1608044" cy="7810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AC2E227-3DFB-4E91-A339-A3307B81BD07}"/>
              </a:ext>
            </a:extLst>
          </p:cNvPr>
          <p:cNvSpPr>
            <a:spLocks noGrp="1"/>
          </p:cNvSpPr>
          <p:nvPr/>
        </p:nvSpPr>
        <p:spPr>
          <a:xfrm>
            <a:off x="514350" y="3295650"/>
            <a:ext cx="4953000" cy="11620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67363E7-95D9-46CC-A97E-83AE343D4423}"/>
              </a:ext>
            </a:extLst>
          </p:cNvPr>
          <p:cNvSpPr>
            <a:spLocks noGrp="1"/>
          </p:cNvSpPr>
          <p:nvPr/>
        </p:nvSpPr>
        <p:spPr>
          <a:xfrm>
            <a:off x="647700" y="3390900"/>
            <a:ext cx="4686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4: FATE-X ablation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2058133" y="3619500"/>
            <a:ext cx="1846385" cy="6858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4036806-D7CA-4F14-BA7D-B47EA415E4AA}"/>
              </a:ext>
            </a:extLst>
          </p:cNvPr>
          <p:cNvSpPr>
            <a:spLocks noGrp="1"/>
          </p:cNvSpPr>
          <p:nvPr/>
        </p:nvSpPr>
        <p:spPr>
          <a:xfrm>
            <a:off x="514350" y="4610100"/>
            <a:ext cx="4953000" cy="9906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548618A-7311-4E8D-906F-C4594590EEB5}"/>
              </a:ext>
            </a:extLst>
          </p:cNvPr>
          <p:cNvSpPr>
            <a:spLocks noGrp="1"/>
          </p:cNvSpPr>
          <p:nvPr/>
        </p:nvSpPr>
        <p:spPr>
          <a:xfrm>
            <a:off x="647700" y="4705350"/>
            <a:ext cx="4686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5: GoT ablation on FATE-H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1951957" y="4914900"/>
            <a:ext cx="2058737" cy="5334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1FD51F0-FA2F-46A9-8443-926EF028013D}"/>
              </a:ext>
            </a:extLst>
          </p:cNvPr>
          <p:cNvSpPr>
            <a:spLocks noGrp="1"/>
          </p:cNvSpPr>
          <p:nvPr/>
        </p:nvSpPr>
        <p:spPr>
          <a:xfrm>
            <a:off x="5905500" y="1885950"/>
            <a:ext cx="2571750" cy="10287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4446AAF-0425-4DD2-9A1D-30D729FFAEEF}"/>
              </a:ext>
            </a:extLst>
          </p:cNvPr>
          <p:cNvSpPr>
            <a:spLocks noGrp="1"/>
          </p:cNvSpPr>
          <p:nvPr/>
        </p:nvSpPr>
        <p:spPr>
          <a:xfrm>
            <a:off x="5905500" y="1885950"/>
            <a:ext cx="47625" cy="10287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F256582-2100-4F06-A4CA-459BCB8E8EB6}"/>
              </a:ext>
            </a:extLst>
          </p:cNvPr>
          <p:cNvSpPr>
            <a:spLocks noGrp="1"/>
          </p:cNvSpPr>
          <p:nvPr/>
        </p:nvSpPr>
        <p:spPr>
          <a:xfrm>
            <a:off x="6076950" y="2019300"/>
            <a:ext cx="2266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Reflection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A461EEE-E5C3-4003-B868-011B6D1BC9D9}"/>
              </a:ext>
            </a:extLst>
          </p:cNvPr>
          <p:cNvSpPr>
            <a:spLocks noGrp="1"/>
          </p:cNvSpPr>
          <p:nvPr/>
        </p:nvSpPr>
        <p:spPr>
          <a:xfrm>
            <a:off x="6076950" y="2305050"/>
            <a:ext cx="2266950" cy="4953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去除编译反馈循环后，FATE-X final accuracy 从 44.0% 降至 14.0%；Conjectures 从 42.9% 降至 0。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846F7BC-4F10-4407-9B28-62D96867BD5C}"/>
              </a:ext>
            </a:extLst>
          </p:cNvPr>
          <p:cNvSpPr>
            <a:spLocks noGrp="1"/>
          </p:cNvSpPr>
          <p:nvPr/>
        </p:nvSpPr>
        <p:spPr>
          <a:xfrm>
            <a:off x="8782050" y="1885950"/>
            <a:ext cx="2571750" cy="10287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EA9D944-94FA-4A55-9772-00A0946F5EAC}"/>
              </a:ext>
            </a:extLst>
          </p:cNvPr>
          <p:cNvSpPr>
            <a:spLocks noGrp="1"/>
          </p:cNvSpPr>
          <p:nvPr/>
        </p:nvSpPr>
        <p:spPr>
          <a:xfrm>
            <a:off x="8782050" y="1885950"/>
            <a:ext cx="47625" cy="10287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50A5E8B-D623-4F1F-85CE-4DB99F6E5189}"/>
              </a:ext>
            </a:extLst>
          </p:cNvPr>
          <p:cNvSpPr>
            <a:spLocks noGrp="1"/>
          </p:cNvSpPr>
          <p:nvPr/>
        </p:nvSpPr>
        <p:spPr>
          <a:xfrm>
            <a:off x="8953500" y="2019300"/>
            <a:ext cx="2266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GoT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AA05837-6899-4B27-B11F-1CDED479352F}"/>
              </a:ext>
            </a:extLst>
          </p:cNvPr>
          <p:cNvSpPr>
            <a:spLocks noGrp="1"/>
          </p:cNvSpPr>
          <p:nvPr/>
        </p:nvSpPr>
        <p:spPr>
          <a:xfrm>
            <a:off x="8953500" y="2305050"/>
            <a:ext cx="2266950" cy="4953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去除依赖图后，Conjectures 成功数从 6/14 降至 1/14。FATE-H 上可编译率升高，但 final accuracy 下降。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CBBC1C8-986D-4F38-9177-B62A1A8DE022}"/>
              </a:ext>
            </a:extLst>
          </p:cNvPr>
          <p:cNvSpPr>
            <a:spLocks noGrp="1"/>
          </p:cNvSpPr>
          <p:nvPr/>
        </p:nvSpPr>
        <p:spPr>
          <a:xfrm>
            <a:off x="5905500" y="3162300"/>
            <a:ext cx="2571750" cy="10668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99AE78B-D51D-48D9-9980-243314D122F8}"/>
              </a:ext>
            </a:extLst>
          </p:cNvPr>
          <p:cNvSpPr>
            <a:spLocks noGrp="1"/>
          </p:cNvSpPr>
          <p:nvPr/>
        </p:nvSpPr>
        <p:spPr>
          <a:xfrm>
            <a:off x="5905500" y="3162300"/>
            <a:ext cx="47625" cy="10668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EBEA3D9-D6E4-4190-8B9F-84BF37666C0F}"/>
              </a:ext>
            </a:extLst>
          </p:cNvPr>
          <p:cNvSpPr>
            <a:spLocks noGrp="1"/>
          </p:cNvSpPr>
          <p:nvPr/>
        </p:nvSpPr>
        <p:spPr>
          <a:xfrm>
            <a:off x="6076950" y="3295650"/>
            <a:ext cx="2266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RAG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D405DE1-3B7E-4E0E-B258-6C9738249D74}"/>
              </a:ext>
            </a:extLst>
          </p:cNvPr>
          <p:cNvSpPr>
            <a:spLocks noGrp="1"/>
          </p:cNvSpPr>
          <p:nvPr/>
        </p:nvSpPr>
        <p:spPr>
          <a:xfrm>
            <a:off x="6076950" y="3581400"/>
            <a:ext cx="2266950" cy="533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禁用检索后，Conjectures 成功率为 0。复杂命题中，依赖 LLM 静态记忆会导致非存在接口和错误 grounding。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A7F21E6-6EFC-48E1-B1CA-2C0FACD9ED53}"/>
              </a:ext>
            </a:extLst>
          </p:cNvPr>
          <p:cNvSpPr>
            <a:spLocks noGrp="1"/>
          </p:cNvSpPr>
          <p:nvPr/>
        </p:nvSpPr>
        <p:spPr>
          <a:xfrm>
            <a:off x="8782050" y="3162300"/>
            <a:ext cx="2571750" cy="106680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BAE7667-F4D5-4D29-8FCC-0100735E78AD}"/>
              </a:ext>
            </a:extLst>
          </p:cNvPr>
          <p:cNvSpPr>
            <a:spLocks noGrp="1"/>
          </p:cNvSpPr>
          <p:nvPr/>
        </p:nvSpPr>
        <p:spPr>
          <a:xfrm>
            <a:off x="8782050" y="3162300"/>
            <a:ext cx="47625" cy="10668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A767F7C-87AA-47A3-92D5-B08A04B846C6}"/>
              </a:ext>
            </a:extLst>
          </p:cNvPr>
          <p:cNvSpPr>
            <a:spLocks noGrp="1"/>
          </p:cNvSpPr>
          <p:nvPr/>
        </p:nvSpPr>
        <p:spPr>
          <a:xfrm>
            <a:off x="8953500" y="3295650"/>
            <a:ext cx="2266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局限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0E30307-AD4C-4898-8938-FB55D81C36F2}"/>
              </a:ext>
            </a:extLst>
          </p:cNvPr>
          <p:cNvSpPr>
            <a:spLocks noGrp="1"/>
          </p:cNvSpPr>
          <p:nvPr/>
        </p:nvSpPr>
        <p:spPr>
          <a:xfrm>
            <a:off x="8953500" y="3581400"/>
            <a:ext cx="2266950" cy="533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Aria 平均每个 FATE-X 问题需要 17.7 次 API 调用；AriaScorer 仅作终端评估；final accuracy 仍不是 theorem proof。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4EA0E50-3954-4156-B4FA-85E3A25D3FE6}"/>
              </a:ext>
            </a:extLst>
          </p:cNvPr>
          <p:cNvSpPr>
            <a:spLocks noGrp="1"/>
          </p:cNvSpPr>
          <p:nvPr/>
        </p:nvSpPr>
        <p:spPr>
          <a:xfrm>
            <a:off x="5905500" y="4476750"/>
            <a:ext cx="5448300" cy="8191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01A12F9-569D-4814-842C-EABE27B10F70}"/>
              </a:ext>
            </a:extLst>
          </p:cNvPr>
          <p:cNvSpPr>
            <a:spLocks noGrp="1"/>
          </p:cNvSpPr>
          <p:nvPr/>
        </p:nvSpPr>
        <p:spPr>
          <a:xfrm>
            <a:off x="5905500" y="4476750"/>
            <a:ext cx="47625" cy="8191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F3B549A-D614-435E-8D11-10D5913994D6}"/>
              </a:ext>
            </a:extLst>
          </p:cNvPr>
          <p:cNvSpPr>
            <a:spLocks noGrp="1"/>
          </p:cNvSpPr>
          <p:nvPr/>
        </p:nvSpPr>
        <p:spPr>
          <a:xfrm>
            <a:off x="6076950" y="4610100"/>
            <a:ext cx="5143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本小节结论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B540B6E-152D-4172-8AD5-B7C354A0C483}"/>
              </a:ext>
            </a:extLst>
          </p:cNvPr>
          <p:cNvSpPr>
            <a:spLocks noGrp="1"/>
          </p:cNvSpPr>
          <p:nvPr/>
        </p:nvSpPr>
        <p:spPr>
          <a:xfrm>
            <a:off x="6076950" y="4895850"/>
            <a:ext cx="514350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Aria 代表第三章的 agentic formalization 路线：当命题需要新定义、复杂依赖和语义检查时，自动形式化必须从 translator 升级为 workflow manager。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1DFEF09-B2EF-4A23-B12B-18D39AFBB08C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Wang et al. 2026, Tables 3-5; Appendix B-C.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DDD6055-BAB7-4D67-A5F6-B09A989CAFA6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0907AA0-E02E-400F-B341-E45065AECFC9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9346777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0FB7D635-96A0-4B74-81DC-EBB63AA9D10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91CC2C81-11ED-4F5F-8ED0-A2575C263E40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3E73DBC3-A98F-4ED4-8D06-7DFA5B76C5BB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PROOF-LEVEL AUTOFORMALIZATION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7F829D1-BBCA-451D-A74C-4AF182715624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ProofFlow 把自动形式化从“命题翻译”推进到“证明结构翻译”。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780AE6B-56D9-4830-A617-2629CACC57C1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它的目标不是重新发现一个证明，而是把人类已经写出的自然语言证明忠实转写为 Lean 中可检查的结构化证明。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01EA637-FF35-46C2-BE04-1D1B3C875598}"/>
              </a:ext>
            </a:extLst>
          </p:cNvPr>
          <p:cNvSpPr>
            <a:spLocks noGrp="1"/>
          </p:cNvSpPr>
          <p:nvPr/>
        </p:nvSpPr>
        <p:spPr>
          <a:xfrm>
            <a:off x="514350" y="2247900"/>
            <a:ext cx="1943100" cy="1219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2539B8B-299C-496C-A345-D768115BC01C}"/>
              </a:ext>
            </a:extLst>
          </p:cNvPr>
          <p:cNvSpPr>
            <a:spLocks noGrp="1"/>
          </p:cNvSpPr>
          <p:nvPr/>
        </p:nvSpPr>
        <p:spPr>
          <a:xfrm>
            <a:off x="514350" y="2247900"/>
            <a:ext cx="1943100" cy="47625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45636B3-A5EF-4471-A72D-38CDBA81E95E}"/>
              </a:ext>
            </a:extLst>
          </p:cNvPr>
          <p:cNvSpPr>
            <a:spLocks noGrp="1"/>
          </p:cNvSpPr>
          <p:nvPr/>
        </p:nvSpPr>
        <p:spPr>
          <a:xfrm>
            <a:off x="647700" y="2381250"/>
            <a:ext cx="16764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输入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54B28A7-C266-41F4-90A3-E29E55C13110}"/>
              </a:ext>
            </a:extLst>
          </p:cNvPr>
          <p:cNvSpPr>
            <a:spLocks noGrp="1"/>
          </p:cNvSpPr>
          <p:nvPr/>
        </p:nvSpPr>
        <p:spPr>
          <a:xfrm>
            <a:off x="647700" y="2686050"/>
            <a:ext cx="16764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自然语言 theorem + proof；证明已经给出，系统要翻译并检查其结构。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E3521E2-C3C9-46EA-A029-CB7040FD512F}"/>
              </a:ext>
            </a:extLst>
          </p:cNvPr>
          <p:cNvSpPr>
            <a:spLocks noGrp="1"/>
          </p:cNvSpPr>
          <p:nvPr/>
        </p:nvSpPr>
        <p:spPr>
          <a:xfrm>
            <a:off x="2571750" y="2628900"/>
            <a:ext cx="36195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1F5A984-95C8-42A2-8B9B-3196A9E488D9}"/>
              </a:ext>
            </a:extLst>
          </p:cNvPr>
          <p:cNvSpPr>
            <a:spLocks noGrp="1"/>
          </p:cNvSpPr>
          <p:nvPr/>
        </p:nvSpPr>
        <p:spPr>
          <a:xfrm>
            <a:off x="3028950" y="2247900"/>
            <a:ext cx="1943100" cy="12192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2088C2C-FB04-4149-A276-DCDE6D2D5447}"/>
              </a:ext>
            </a:extLst>
          </p:cNvPr>
          <p:cNvSpPr>
            <a:spLocks noGrp="1"/>
          </p:cNvSpPr>
          <p:nvPr/>
        </p:nvSpPr>
        <p:spPr>
          <a:xfrm>
            <a:off x="3028950" y="2247900"/>
            <a:ext cx="1943100" cy="47625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398CEF2-2D20-488E-BE5D-7BF3E8404FFD}"/>
              </a:ext>
            </a:extLst>
          </p:cNvPr>
          <p:cNvSpPr>
            <a:spLocks noGrp="1"/>
          </p:cNvSpPr>
          <p:nvPr/>
        </p:nvSpPr>
        <p:spPr>
          <a:xfrm>
            <a:off x="3162300" y="2381250"/>
            <a:ext cx="16764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DAG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257099D-9D5C-4FC8-9450-4D88367FE6E9}"/>
              </a:ext>
            </a:extLst>
          </p:cNvPr>
          <p:cNvSpPr>
            <a:spLocks noGrp="1"/>
          </p:cNvSpPr>
          <p:nvPr/>
        </p:nvSpPr>
        <p:spPr>
          <a:xfrm>
            <a:off x="3162300" y="2686050"/>
            <a:ext cx="16764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把证明步骤拆为 theorem conditions、definitions、lemmas 和 theorem solution。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8CF9F38-3FE2-4AA9-A60D-FB5BA7B6CAFE}"/>
              </a:ext>
            </a:extLst>
          </p:cNvPr>
          <p:cNvSpPr>
            <a:spLocks noGrp="1"/>
          </p:cNvSpPr>
          <p:nvPr/>
        </p:nvSpPr>
        <p:spPr>
          <a:xfrm>
            <a:off x="5086350" y="2628900"/>
            <a:ext cx="36195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49401DC-8714-41A3-93FB-7DB65A572426}"/>
              </a:ext>
            </a:extLst>
          </p:cNvPr>
          <p:cNvSpPr>
            <a:spLocks noGrp="1"/>
          </p:cNvSpPr>
          <p:nvPr/>
        </p:nvSpPr>
        <p:spPr>
          <a:xfrm>
            <a:off x="5543550" y="2247900"/>
            <a:ext cx="1943100" cy="12192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D0310AA-8C3D-4B35-B547-4294A56C2EAD}"/>
              </a:ext>
            </a:extLst>
          </p:cNvPr>
          <p:cNvSpPr>
            <a:spLocks noGrp="1"/>
          </p:cNvSpPr>
          <p:nvPr/>
        </p:nvSpPr>
        <p:spPr>
          <a:xfrm>
            <a:off x="5543550" y="2247900"/>
            <a:ext cx="1943100" cy="47625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5EE9CC2-3B9A-4388-9CFD-1A96EDE8DAE4}"/>
              </a:ext>
            </a:extLst>
          </p:cNvPr>
          <p:cNvSpPr>
            <a:spLocks noGrp="1"/>
          </p:cNvSpPr>
          <p:nvPr/>
        </p:nvSpPr>
        <p:spPr>
          <a:xfrm>
            <a:off x="5676900" y="2381250"/>
            <a:ext cx="16764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Lean lemmas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405B23B-3EB3-4971-8744-9427037A8DEC}"/>
              </a:ext>
            </a:extLst>
          </p:cNvPr>
          <p:cNvSpPr>
            <a:spLocks noGrp="1"/>
          </p:cNvSpPr>
          <p:nvPr/>
        </p:nvSpPr>
        <p:spPr>
          <a:xfrm>
            <a:off x="5676900" y="2686050"/>
            <a:ext cx="16764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每个 proof step 先形式化为中间 lemma，并只暴露其真实依赖。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B85E9C0-6126-4889-B851-3628DF19E3ED}"/>
              </a:ext>
            </a:extLst>
          </p:cNvPr>
          <p:cNvSpPr>
            <a:spLocks noGrp="1"/>
          </p:cNvSpPr>
          <p:nvPr/>
        </p:nvSpPr>
        <p:spPr>
          <a:xfrm>
            <a:off x="7600950" y="2628900"/>
            <a:ext cx="36195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9BCB533-7520-41DD-9A27-117E37B702A8}"/>
              </a:ext>
            </a:extLst>
          </p:cNvPr>
          <p:cNvSpPr>
            <a:spLocks noGrp="1"/>
          </p:cNvSpPr>
          <p:nvPr/>
        </p:nvSpPr>
        <p:spPr>
          <a:xfrm>
            <a:off x="8058150" y="2247900"/>
            <a:ext cx="1943100" cy="1219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113709F-30AD-4AEA-8E76-3BC38A92A18B}"/>
              </a:ext>
            </a:extLst>
          </p:cNvPr>
          <p:cNvSpPr>
            <a:spLocks noGrp="1"/>
          </p:cNvSpPr>
          <p:nvPr/>
        </p:nvSpPr>
        <p:spPr>
          <a:xfrm>
            <a:off x="8058150" y="2247900"/>
            <a:ext cx="1943100" cy="47625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5CE83C7-2F6A-411F-B248-6FD6ABD7D9E8}"/>
              </a:ext>
            </a:extLst>
          </p:cNvPr>
          <p:cNvSpPr>
            <a:spLocks noGrp="1"/>
          </p:cNvSpPr>
          <p:nvPr/>
        </p:nvSpPr>
        <p:spPr>
          <a:xfrm>
            <a:off x="8191500" y="2381250"/>
            <a:ext cx="16764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Tactics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3E27037-04A2-4C96-97D8-E1403DDC17A7}"/>
              </a:ext>
            </a:extLst>
          </p:cNvPr>
          <p:cNvSpPr>
            <a:spLocks noGrp="1"/>
          </p:cNvSpPr>
          <p:nvPr/>
        </p:nvSpPr>
        <p:spPr>
          <a:xfrm>
            <a:off x="8191500" y="2686050"/>
            <a:ext cx="16764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再用 tactic completer 填补 by sorry，使每个 lemma 和最终目标可验证。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E4ECD35-FAED-4BE5-A1D6-A1E6A3050938}"/>
              </a:ext>
            </a:extLst>
          </p:cNvPr>
          <p:cNvSpPr>
            <a:spLocks noGrp="1"/>
          </p:cNvSpPr>
          <p:nvPr/>
        </p:nvSpPr>
        <p:spPr>
          <a:xfrm>
            <a:off x="10115550" y="2628900"/>
            <a:ext cx="36195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218F29E-C5BB-4612-8B48-52E9D1CC2B2E}"/>
              </a:ext>
            </a:extLst>
          </p:cNvPr>
          <p:cNvSpPr>
            <a:spLocks noGrp="1"/>
          </p:cNvSpPr>
          <p:nvPr/>
        </p:nvSpPr>
        <p:spPr>
          <a:xfrm>
            <a:off x="10572750" y="2247900"/>
            <a:ext cx="1104900" cy="121920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A08AE58-B2EC-4911-B767-7E57B1DA83E4}"/>
              </a:ext>
            </a:extLst>
          </p:cNvPr>
          <p:cNvSpPr>
            <a:spLocks noGrp="1"/>
          </p:cNvSpPr>
          <p:nvPr/>
        </p:nvSpPr>
        <p:spPr>
          <a:xfrm>
            <a:off x="10572750" y="2247900"/>
            <a:ext cx="1104900" cy="47625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BA93A22-A120-4C34-80E4-C0707A5D8B2F}"/>
              </a:ext>
            </a:extLst>
          </p:cNvPr>
          <p:cNvSpPr>
            <a:spLocks noGrp="1"/>
          </p:cNvSpPr>
          <p:nvPr/>
        </p:nvSpPr>
        <p:spPr>
          <a:xfrm>
            <a:off x="10706100" y="2381250"/>
            <a:ext cx="838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评分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0EFD520-A103-4EC6-8A2F-E8180AC8C5B6}"/>
              </a:ext>
            </a:extLst>
          </p:cNvPr>
          <p:cNvSpPr>
            <a:spLocks noGrp="1"/>
          </p:cNvSpPr>
          <p:nvPr/>
        </p:nvSpPr>
        <p:spPr>
          <a:xfrm>
            <a:off x="10706100" y="2686050"/>
            <a:ext cx="8382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3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syntax + semantics + structure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C3A8283-DA4F-48D2-8A97-3B7C631FCB29}"/>
              </a:ext>
            </a:extLst>
          </p:cNvPr>
          <p:cNvSpPr>
            <a:spLocks noGrp="1"/>
          </p:cNvSpPr>
          <p:nvPr/>
        </p:nvSpPr>
        <p:spPr>
          <a:xfrm>
            <a:off x="762000" y="3943350"/>
            <a:ext cx="4953000" cy="10096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1C93002-276A-4C89-BA75-23761A1654F1}"/>
              </a:ext>
            </a:extLst>
          </p:cNvPr>
          <p:cNvSpPr>
            <a:spLocks noGrp="1"/>
          </p:cNvSpPr>
          <p:nvPr/>
        </p:nvSpPr>
        <p:spPr>
          <a:xfrm>
            <a:off x="762000" y="3943350"/>
            <a:ext cx="47625" cy="10096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F704185-3F56-4A8B-9C72-B75F260EE6DD}"/>
              </a:ext>
            </a:extLst>
          </p:cNvPr>
          <p:cNvSpPr>
            <a:spLocks noGrp="1"/>
          </p:cNvSpPr>
          <p:nvPr/>
        </p:nvSpPr>
        <p:spPr>
          <a:xfrm>
            <a:off x="933450" y="4076700"/>
            <a:ext cx="4648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与 ATP 的区别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A9FF11E-306A-4C81-A4AE-A5114D4F4F80}"/>
              </a:ext>
            </a:extLst>
          </p:cNvPr>
          <p:cNvSpPr>
            <a:spLocks noGrp="1"/>
          </p:cNvSpPr>
          <p:nvPr/>
        </p:nvSpPr>
        <p:spPr>
          <a:xfrm>
            <a:off x="933450" y="4362450"/>
            <a:ext cx="4648200" cy="4762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自动定理证明通常从形式化命题出发，目标是搜索一个证明；ProofFlow 研究的是 proof autoformalization：从自然语言命题和自然语言证明出发，目标是保留作者原有证明的逻辑路径。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BB70487-7ADA-44BD-8BCD-30285D245AE4}"/>
              </a:ext>
            </a:extLst>
          </p:cNvPr>
          <p:cNvSpPr>
            <a:spLocks noGrp="1"/>
          </p:cNvSpPr>
          <p:nvPr/>
        </p:nvSpPr>
        <p:spPr>
          <a:xfrm>
            <a:off x="6096000" y="3943350"/>
            <a:ext cx="4953000" cy="10096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4BFF397-6B6B-45F8-80A9-5360FB3A2AEB}"/>
              </a:ext>
            </a:extLst>
          </p:cNvPr>
          <p:cNvSpPr>
            <a:spLocks noGrp="1"/>
          </p:cNvSpPr>
          <p:nvPr/>
        </p:nvSpPr>
        <p:spPr>
          <a:xfrm>
            <a:off x="6096000" y="3943350"/>
            <a:ext cx="47625" cy="10096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ED2B251-41BD-4457-A6FA-E397124683BB}"/>
              </a:ext>
            </a:extLst>
          </p:cNvPr>
          <p:cNvSpPr>
            <a:spLocks noGrp="1"/>
          </p:cNvSpPr>
          <p:nvPr/>
        </p:nvSpPr>
        <p:spPr>
          <a:xfrm>
            <a:off x="6267450" y="4076700"/>
            <a:ext cx="4648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为什么结构很重要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018F768D-7EB7-4C89-9C8F-E3A6B10B9058}"/>
              </a:ext>
            </a:extLst>
          </p:cNvPr>
          <p:cNvSpPr>
            <a:spLocks noGrp="1"/>
          </p:cNvSpPr>
          <p:nvPr/>
        </p:nvSpPr>
        <p:spPr>
          <a:xfrm>
            <a:off x="6267450" y="4362450"/>
            <a:ext cx="4648200" cy="4762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一个 Lean proof 可能通过编译，却使用了原证明中没有出现的“捷径”。ProofFlow 因而把 structural fidelity 与 syntactic correctness、semantic faithfulness 一起作为评价对象。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6E3B0DD2-1807-4840-96B8-EA35FBE09F88}"/>
              </a:ext>
            </a:extLst>
          </p:cNvPr>
          <p:cNvSpPr>
            <a:spLocks noGrp="1"/>
          </p:cNvSpPr>
          <p:nvPr/>
        </p:nvSpPr>
        <p:spPr>
          <a:xfrm>
            <a:off x="1524000" y="5257800"/>
            <a:ext cx="1809750" cy="7429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7B9DA10-59ED-4E77-AC6F-8F9AAF58F5C4}"/>
              </a:ext>
            </a:extLst>
          </p:cNvPr>
          <p:cNvSpPr>
            <a:spLocks noGrp="1"/>
          </p:cNvSpPr>
          <p:nvPr/>
        </p:nvSpPr>
        <p:spPr>
          <a:xfrm>
            <a:off x="1638300" y="5372100"/>
            <a:ext cx="15811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184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7B4AE6E-781F-46AA-90D5-64D3AFF44566}"/>
              </a:ext>
            </a:extLst>
          </p:cNvPr>
          <p:cNvSpPr>
            <a:spLocks noGrp="1"/>
          </p:cNvSpPr>
          <p:nvPr/>
        </p:nvSpPr>
        <p:spPr>
          <a:xfrm>
            <a:off x="1657350" y="5715000"/>
            <a:ext cx="15430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825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rPr>
              <a:t>undergraduate proofs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9C0DC27-ADB5-4EB8-84F5-53631D7F8C53}"/>
              </a:ext>
            </a:extLst>
          </p:cNvPr>
          <p:cNvSpPr>
            <a:spLocks noGrp="1"/>
          </p:cNvSpPr>
          <p:nvPr/>
        </p:nvSpPr>
        <p:spPr>
          <a:xfrm>
            <a:off x="3810000" y="5257800"/>
            <a:ext cx="1809750" cy="7429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17DFDFFF-167B-431D-AC35-35811BC6175A}"/>
              </a:ext>
            </a:extLst>
          </p:cNvPr>
          <p:cNvSpPr>
            <a:spLocks noGrp="1"/>
          </p:cNvSpPr>
          <p:nvPr/>
        </p:nvSpPr>
        <p:spPr>
          <a:xfrm>
            <a:off x="3924300" y="5372100"/>
            <a:ext cx="15811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8.4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C60EBD16-F257-4641-9BB0-C2FDE8FE6DEC}"/>
              </a:ext>
            </a:extLst>
          </p:cNvPr>
          <p:cNvSpPr>
            <a:spLocks noGrp="1"/>
          </p:cNvSpPr>
          <p:nvPr/>
        </p:nvSpPr>
        <p:spPr>
          <a:xfrm>
            <a:off x="3943350" y="5715000"/>
            <a:ext cx="15430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825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rPr>
              <a:t>nodes per graph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E67E0F89-8344-498C-99FD-B039D11B0191}"/>
              </a:ext>
            </a:extLst>
          </p:cNvPr>
          <p:cNvSpPr>
            <a:spLocks noGrp="1"/>
          </p:cNvSpPr>
          <p:nvPr/>
        </p:nvSpPr>
        <p:spPr>
          <a:xfrm>
            <a:off x="6096000" y="5257800"/>
            <a:ext cx="1809750" cy="7429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FE8474C-B8FC-46EA-B796-BCFD55A586C2}"/>
              </a:ext>
            </a:extLst>
          </p:cNvPr>
          <p:cNvSpPr>
            <a:spLocks noGrp="1"/>
          </p:cNvSpPr>
          <p:nvPr/>
        </p:nvSpPr>
        <p:spPr>
          <a:xfrm>
            <a:off x="6210300" y="5372100"/>
            <a:ext cx="15811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0.545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CB0ECDC7-4D8D-473C-A8CF-01C72895679B}"/>
              </a:ext>
            </a:extLst>
          </p:cNvPr>
          <p:cNvSpPr>
            <a:spLocks noGrp="1"/>
          </p:cNvSpPr>
          <p:nvPr/>
        </p:nvSpPr>
        <p:spPr>
          <a:xfrm>
            <a:off x="6229350" y="5715000"/>
            <a:ext cx="15430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825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rPr>
              <a:t>best ProofScore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153AB41-B2BE-41AF-86D5-6882CB603475}"/>
              </a:ext>
            </a:extLst>
          </p:cNvPr>
          <p:cNvSpPr>
            <a:spLocks noGrp="1"/>
          </p:cNvSpPr>
          <p:nvPr/>
        </p:nvSpPr>
        <p:spPr>
          <a:xfrm>
            <a:off x="8382000" y="5257800"/>
            <a:ext cx="1809750" cy="7429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3942ACB7-0E56-46C0-8EE3-F7815E49658E}"/>
              </a:ext>
            </a:extLst>
          </p:cNvPr>
          <p:cNvSpPr>
            <a:spLocks noGrp="1"/>
          </p:cNvSpPr>
          <p:nvPr/>
        </p:nvSpPr>
        <p:spPr>
          <a:xfrm>
            <a:off x="8496300" y="5372100"/>
            <a:ext cx="158115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8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875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37.5%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6CADE38-E3A2-4DF9-93FC-08FB64EA51A1}"/>
              </a:ext>
            </a:extLst>
          </p:cNvPr>
          <p:cNvSpPr>
            <a:spLocks noGrp="1"/>
          </p:cNvSpPr>
          <p:nvPr/>
        </p:nvSpPr>
        <p:spPr>
          <a:xfrm>
            <a:off x="8515350" y="5715000"/>
            <a:ext cx="15430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825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0">
                <a:solidFill>
                  <a:srgbClr val="DAD4CC"/>
                </a:solidFill>
                <a:latin typeface="Microsoft YaHei UI"/>
                <a:ea typeface="Microsoft YaHei UI"/>
                <a:cs typeface="Microsoft YaHei UI"/>
              </a:rPr>
              <a:t>proof-level syntax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7B0B494B-A02C-4612-B741-50ED7CFB8030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Cabral et al. 2026, ProofFlow, ICLR 2026.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43538714-53D7-4CB1-B1F1-B4976671246D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E258A5F7-F31A-45A8-AB31-370352085277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762233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64C90804-7446-4D45-A6FC-D01EDD4CBFC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FD1F8FF9-E744-4D3B-9D2C-0BE0C70CF726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07F1673C-8CEF-4CE4-B3C6-673F67ACB8CB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LEMMA APPROACH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C044876-ABDD-4C77-92BA-DC779C016B1A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Figure 1：ProofFlow 用 lemma approach 显式保留自然语言证明的步骤与依赖。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16912FA-6BDF-4E17-A2F5-CE4328F35734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核心差异不是 Lean 代码表面更长，而是证明对象从一段 tactic script 变成了带依赖关系的 lemma graph。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A3C6E08-29A6-425A-8982-723EB7CF4094}"/>
              </a:ext>
            </a:extLst>
          </p:cNvPr>
          <p:cNvSpPr>
            <a:spLocks noGrp="1"/>
          </p:cNvSpPr>
          <p:nvPr/>
        </p:nvSpPr>
        <p:spPr>
          <a:xfrm>
            <a:off x="514350" y="1924050"/>
            <a:ext cx="7639050" cy="38862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F528BA9-557B-468D-9A17-480BDF341B3E}"/>
              </a:ext>
            </a:extLst>
          </p:cNvPr>
          <p:cNvSpPr>
            <a:spLocks noGrp="1"/>
          </p:cNvSpPr>
          <p:nvPr/>
        </p:nvSpPr>
        <p:spPr>
          <a:xfrm>
            <a:off x="647700" y="2019300"/>
            <a:ext cx="73723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1: tactic approach vs lemma approach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279200" y="2228850"/>
            <a:ext cx="6109350" cy="32194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BDEB0BA-92FD-44B1-8212-CD727BF4F605}"/>
              </a:ext>
            </a:extLst>
          </p:cNvPr>
          <p:cNvSpPr>
            <a:spLocks noGrp="1"/>
          </p:cNvSpPr>
          <p:nvPr/>
        </p:nvSpPr>
        <p:spPr>
          <a:xfrm>
            <a:off x="8458200" y="1924050"/>
            <a:ext cx="2895600" cy="9906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F149F7-33D3-410B-90E9-63B2F4A523C2}"/>
              </a:ext>
            </a:extLst>
          </p:cNvPr>
          <p:cNvSpPr>
            <a:spLocks noGrp="1"/>
          </p:cNvSpPr>
          <p:nvPr/>
        </p:nvSpPr>
        <p:spPr>
          <a:xfrm>
            <a:off x="8458200" y="1924050"/>
            <a:ext cx="47625" cy="9906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13BF794-ECC8-4155-B99D-E4AD74241FF3}"/>
              </a:ext>
            </a:extLst>
          </p:cNvPr>
          <p:cNvSpPr>
            <a:spLocks noGrp="1"/>
          </p:cNvSpPr>
          <p:nvPr/>
        </p:nvSpPr>
        <p:spPr>
          <a:xfrm>
            <a:off x="8629650" y="2057400"/>
            <a:ext cx="25908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Tactic approach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B1D8814-5F3E-4A50-8227-4702A53C78D9}"/>
              </a:ext>
            </a:extLst>
          </p:cNvPr>
          <p:cNvSpPr>
            <a:spLocks noGrp="1"/>
          </p:cNvSpPr>
          <p:nvPr/>
        </p:nvSpPr>
        <p:spPr>
          <a:xfrm>
            <a:off x="8629650" y="2343150"/>
            <a:ext cx="2590800" cy="457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传统方法倾向于直接生成 tactic；一个 tactic 可能同时压缩多个自然语言步骤，使证明通过但结构不可解释。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B2B76A9-19C7-47F4-BFC1-2C43AEA8DE4D}"/>
              </a:ext>
            </a:extLst>
          </p:cNvPr>
          <p:cNvSpPr>
            <a:spLocks noGrp="1"/>
          </p:cNvSpPr>
          <p:nvPr/>
        </p:nvSpPr>
        <p:spPr>
          <a:xfrm>
            <a:off x="8458200" y="3143250"/>
            <a:ext cx="2895600" cy="11620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98E3BB1-98E6-4867-BAF9-5967D43ADB51}"/>
              </a:ext>
            </a:extLst>
          </p:cNvPr>
          <p:cNvSpPr>
            <a:spLocks noGrp="1"/>
          </p:cNvSpPr>
          <p:nvPr/>
        </p:nvSpPr>
        <p:spPr>
          <a:xfrm>
            <a:off x="8458200" y="3143250"/>
            <a:ext cx="47625" cy="11620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CF1F681-7F14-4786-A7B6-24607C073E68}"/>
              </a:ext>
            </a:extLst>
          </p:cNvPr>
          <p:cNvSpPr>
            <a:spLocks noGrp="1"/>
          </p:cNvSpPr>
          <p:nvPr/>
        </p:nvSpPr>
        <p:spPr>
          <a:xfrm>
            <a:off x="8629650" y="3276600"/>
            <a:ext cx="25908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Lemma approach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4A9D0F9-406D-40BD-ACB7-37DF9594B90F}"/>
              </a:ext>
            </a:extLst>
          </p:cNvPr>
          <p:cNvSpPr>
            <a:spLocks noGrp="1"/>
          </p:cNvSpPr>
          <p:nvPr/>
        </p:nvSpPr>
        <p:spPr>
          <a:xfrm>
            <a:off x="8629650" y="3562350"/>
            <a:ext cx="2590800" cy="628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ProofFlow 先把每个自然语言 proof step 形式化为中间 lemma。最终 theorem solution 只依赖它在自然语言证明中真正使用的前置 lemma。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174A616-472E-44E1-9A30-88DBF6F170BE}"/>
              </a:ext>
            </a:extLst>
          </p:cNvPr>
          <p:cNvSpPr>
            <a:spLocks noGrp="1"/>
          </p:cNvSpPr>
          <p:nvPr/>
        </p:nvSpPr>
        <p:spPr>
          <a:xfrm>
            <a:off x="8458200" y="4533900"/>
            <a:ext cx="2895600" cy="12763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38E6B3C-6E3F-4BE5-8528-DA176F3F069B}"/>
              </a:ext>
            </a:extLst>
          </p:cNvPr>
          <p:cNvSpPr>
            <a:spLocks noGrp="1"/>
          </p:cNvSpPr>
          <p:nvPr/>
        </p:nvSpPr>
        <p:spPr>
          <a:xfrm>
            <a:off x="8458200" y="4533900"/>
            <a:ext cx="47625" cy="12763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1157097-4A06-4CF3-BCB3-43716438EE7F}"/>
              </a:ext>
            </a:extLst>
          </p:cNvPr>
          <p:cNvSpPr>
            <a:spLocks noGrp="1"/>
          </p:cNvSpPr>
          <p:nvPr/>
        </p:nvSpPr>
        <p:spPr>
          <a:xfrm>
            <a:off x="8629650" y="4667250"/>
            <a:ext cx="25908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报告讲法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902D97B-2B37-41CE-8433-A97A095352D8}"/>
              </a:ext>
            </a:extLst>
          </p:cNvPr>
          <p:cNvSpPr>
            <a:spLocks noGrp="1"/>
          </p:cNvSpPr>
          <p:nvPr/>
        </p:nvSpPr>
        <p:spPr>
          <a:xfrm>
            <a:off x="8629650" y="4953000"/>
            <a:ext cx="2590800" cy="742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对数学系学生可类比为：先写清楚“第几步用到了哪些前面结论”，再把每一步翻译为 Lean；这比直接让系统写一整段 proof script 更接近人类证明文本。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212C64-C907-428C-8A00-3400FBEAFE6D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Cabral et al. 2026, Fig. 1.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7E04750-C17A-46B2-BB6B-F1D7A5FFFD52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67045B7-3A16-42F9-A481-6337C96F9B8B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0390374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B55557F5-5348-4E4F-9D8B-8C6090521DE7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E8376AB9-08A3-493A-A4A7-DE480BBD477C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C79F5D03-14A1-4F5D-B0E8-61F2977CCB89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THREE-STAGE PIPELINE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C8F8957-9CD1-46FB-B1AE-9D97AB80A18B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Figure 3：ProofFlow 将 proof autoformalization 拆成 Graph Builder、Formalizer 与 Tactic Completer。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6922208-BF34-48CE-8907-7A64CA7696FB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三阶段设计把“理解证明结构”“翻译单步 lemma”“补全 Lean tactics”分开处理，并在每一阶段利用 Lean 错误反馈重试。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3790366-A5C2-4CE6-B43E-F393A107FF4D}"/>
              </a:ext>
            </a:extLst>
          </p:cNvPr>
          <p:cNvSpPr>
            <a:spLocks noGrp="1"/>
          </p:cNvSpPr>
          <p:nvPr/>
        </p:nvSpPr>
        <p:spPr>
          <a:xfrm>
            <a:off x="514350" y="2019300"/>
            <a:ext cx="7543800" cy="37147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BC1D0DB-5EE2-4513-8E4F-19D820719D82}"/>
              </a:ext>
            </a:extLst>
          </p:cNvPr>
          <p:cNvSpPr>
            <a:spLocks noGrp="1"/>
          </p:cNvSpPr>
          <p:nvPr/>
        </p:nvSpPr>
        <p:spPr>
          <a:xfrm>
            <a:off x="647700" y="2114550"/>
            <a:ext cx="7277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3: ProofFlow pipeline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479672" y="2324100"/>
            <a:ext cx="5613156" cy="31051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8F86A5D-282A-4B81-9FF5-FC2BD3AC115C}"/>
              </a:ext>
            </a:extLst>
          </p:cNvPr>
          <p:cNvSpPr>
            <a:spLocks noGrp="1"/>
          </p:cNvSpPr>
          <p:nvPr/>
        </p:nvSpPr>
        <p:spPr>
          <a:xfrm>
            <a:off x="8420100" y="2019300"/>
            <a:ext cx="2952750" cy="8953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C3BE02E-D654-4287-9CA3-10B1CD93ADCA}"/>
              </a:ext>
            </a:extLst>
          </p:cNvPr>
          <p:cNvSpPr>
            <a:spLocks noGrp="1"/>
          </p:cNvSpPr>
          <p:nvPr/>
        </p:nvSpPr>
        <p:spPr>
          <a:xfrm>
            <a:off x="8420100" y="2019300"/>
            <a:ext cx="47625" cy="8953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C0DF49-1B97-4B67-917F-9E8E9B727214}"/>
              </a:ext>
            </a:extLst>
          </p:cNvPr>
          <p:cNvSpPr>
            <a:spLocks noGrp="1"/>
          </p:cNvSpPr>
          <p:nvPr/>
        </p:nvSpPr>
        <p:spPr>
          <a:xfrm>
            <a:off x="8591550" y="2152650"/>
            <a:ext cx="2647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1. Graph Builder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C16D5E4-E996-4C07-A587-9CA6E005C433}"/>
              </a:ext>
            </a:extLst>
          </p:cNvPr>
          <p:cNvSpPr>
            <a:spLocks noGrp="1"/>
          </p:cNvSpPr>
          <p:nvPr/>
        </p:nvSpPr>
        <p:spPr>
          <a:xfrm>
            <a:off x="8591550" y="2438400"/>
            <a:ext cx="26479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从自然语言 theorem/proof 构造 DAG，并为每个节点生成 self-contained statement。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DE0AEB-AA28-4197-8AB3-8F2A2EA652B2}"/>
              </a:ext>
            </a:extLst>
          </p:cNvPr>
          <p:cNvSpPr>
            <a:spLocks noGrp="1"/>
          </p:cNvSpPr>
          <p:nvPr/>
        </p:nvSpPr>
        <p:spPr>
          <a:xfrm>
            <a:off x="8420100" y="3086100"/>
            <a:ext cx="2952750" cy="9906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8459A93-98F0-4A9D-99F6-FA4076ADF7DD}"/>
              </a:ext>
            </a:extLst>
          </p:cNvPr>
          <p:cNvSpPr>
            <a:spLocks noGrp="1"/>
          </p:cNvSpPr>
          <p:nvPr/>
        </p:nvSpPr>
        <p:spPr>
          <a:xfrm>
            <a:off x="8420100" y="3086100"/>
            <a:ext cx="47625" cy="9906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08B88CD-A88F-4E4E-8B50-5880546506AC}"/>
              </a:ext>
            </a:extLst>
          </p:cNvPr>
          <p:cNvSpPr>
            <a:spLocks noGrp="1"/>
          </p:cNvSpPr>
          <p:nvPr/>
        </p:nvSpPr>
        <p:spPr>
          <a:xfrm>
            <a:off x="8591550" y="3219450"/>
            <a:ext cx="2647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2. Formalizer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AB2A55B-9B0D-4407-B241-4CFB43B6DDCA}"/>
              </a:ext>
            </a:extLst>
          </p:cNvPr>
          <p:cNvSpPr>
            <a:spLocks noGrp="1"/>
          </p:cNvSpPr>
          <p:nvPr/>
        </p:nvSpPr>
        <p:spPr>
          <a:xfrm>
            <a:off x="8591550" y="3505200"/>
            <a:ext cx="2647950" cy="457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逐节点把 self-contained statement 翻译为 Lean lemma；此时使用 by sorry，占位待证明。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9BD0BA6-1136-41ED-B5E3-00DC778E8D60}"/>
              </a:ext>
            </a:extLst>
          </p:cNvPr>
          <p:cNvSpPr>
            <a:spLocks noGrp="1"/>
          </p:cNvSpPr>
          <p:nvPr/>
        </p:nvSpPr>
        <p:spPr>
          <a:xfrm>
            <a:off x="8420100" y="4248150"/>
            <a:ext cx="2952750" cy="10477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2E79122-0D3D-453D-B726-B9F390ABF3CA}"/>
              </a:ext>
            </a:extLst>
          </p:cNvPr>
          <p:cNvSpPr>
            <a:spLocks noGrp="1"/>
          </p:cNvSpPr>
          <p:nvPr/>
        </p:nvSpPr>
        <p:spPr>
          <a:xfrm>
            <a:off x="8420100" y="4248150"/>
            <a:ext cx="47625" cy="10477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E8AE4B4-5A13-4BC8-B88C-ED876E96BD3C}"/>
              </a:ext>
            </a:extLst>
          </p:cNvPr>
          <p:cNvSpPr>
            <a:spLocks noGrp="1"/>
          </p:cNvSpPr>
          <p:nvPr/>
        </p:nvSpPr>
        <p:spPr>
          <a:xfrm>
            <a:off x="8591550" y="4381500"/>
            <a:ext cx="2647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3. Tactic Completer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E2AFCBA-05B3-4DAB-A78C-8C2F704B2D62}"/>
              </a:ext>
            </a:extLst>
          </p:cNvPr>
          <p:cNvSpPr>
            <a:spLocks noGrp="1"/>
          </p:cNvSpPr>
          <p:nvPr/>
        </p:nvSpPr>
        <p:spPr>
          <a:xfrm>
            <a:off x="8591550" y="4667250"/>
            <a:ext cx="2647950" cy="514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将 by sorry 替换为 Lean tactics。若 Lean 编译失败，错误信息会反馈给对应模块重试。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0CA4F7E-B219-4CDA-ACBA-3DDC1B87C7AE}"/>
              </a:ext>
            </a:extLst>
          </p:cNvPr>
          <p:cNvSpPr>
            <a:spLocks noGrp="1"/>
          </p:cNvSpPr>
          <p:nvPr/>
        </p:nvSpPr>
        <p:spPr>
          <a:xfrm>
            <a:off x="1466850" y="5562600"/>
            <a:ext cx="8877300" cy="62865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68113E3-9312-43E5-8006-540C8E3B122B}"/>
              </a:ext>
            </a:extLst>
          </p:cNvPr>
          <p:cNvSpPr>
            <a:spLocks noGrp="1"/>
          </p:cNvSpPr>
          <p:nvPr/>
        </p:nvSpPr>
        <p:spPr>
          <a:xfrm>
            <a:off x="1466850" y="5562600"/>
            <a:ext cx="47625" cy="6286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DAA8B03-63AC-4A8E-BA67-1B2A955777BD}"/>
              </a:ext>
            </a:extLst>
          </p:cNvPr>
          <p:cNvSpPr>
            <a:spLocks noGrp="1"/>
          </p:cNvSpPr>
          <p:nvPr/>
        </p:nvSpPr>
        <p:spPr>
          <a:xfrm>
            <a:off x="1638300" y="5695950"/>
            <a:ext cx="8572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关键设计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F0B51F2-541D-4901-86B7-441D3B06C743}"/>
              </a:ext>
            </a:extLst>
          </p:cNvPr>
          <p:cNvSpPr>
            <a:spLocks noGrp="1"/>
          </p:cNvSpPr>
          <p:nvPr/>
        </p:nvSpPr>
        <p:spPr>
          <a:xfrm>
            <a:off x="1638300" y="5981700"/>
            <a:ext cx="8572500" cy="952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节点只接收其在 DAG 中真实依赖的前提；这限制了模型使用“额外上下文”的捷径，使输出更接近原自然语言证明的逻辑结构。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AD9DF54-0FA5-4D60-9D08-E9B1BC81BE0A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Cabral et al. 2026, Fig. 3 and Section 3.1.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E6722B7-EDEB-4353-939C-9364BE6843BC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904455F-AEA8-4818-A20C-6F0EE75D3914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13654454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id="{960C14F2-931B-42E3-A702-801C0A1FC0F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2881BCA2-1FB6-4DE6-B99A-986C14C83690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117EB0AD-C57B-4629-A3F5-A333C6EB7F9A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STRUCTURAL FIDELITY AND PROOFSCORE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4EC734-9C1B-4D80-B4E8-8D3B96862BF8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ProofScore 将语义忠实性、语法正确性和依赖结构忠实性放入同一评价指标。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FDC6C58-6B2F-44EC-BBC8-50C7458A13BD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ProofFlow 关心的不只是“Lean 是否接受代码”，还包括每个证明步骤是否表达了原句含义，以及是否只依赖原证明中允许的前提。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7D12229-FAC8-4A31-A654-304031071B0A}"/>
              </a:ext>
            </a:extLst>
          </p:cNvPr>
          <p:cNvSpPr>
            <a:spLocks noGrp="1"/>
          </p:cNvSpPr>
          <p:nvPr/>
        </p:nvSpPr>
        <p:spPr>
          <a:xfrm>
            <a:off x="514350" y="2038350"/>
            <a:ext cx="6553200" cy="36004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194DE04-C383-4DFF-B969-CDD1A2722EA0}"/>
              </a:ext>
            </a:extLst>
          </p:cNvPr>
          <p:cNvSpPr>
            <a:spLocks noGrp="1"/>
          </p:cNvSpPr>
          <p:nvPr/>
        </p:nvSpPr>
        <p:spPr>
          <a:xfrm>
            <a:off x="647700" y="2133600"/>
            <a:ext cx="6286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Figure 2: structural fidelity failure without enforced DAG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050025" y="2324100"/>
            <a:ext cx="5481851" cy="304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6F055DE-B069-4B15-AD62-1D32E418D879}"/>
              </a:ext>
            </a:extLst>
          </p:cNvPr>
          <p:cNvSpPr>
            <a:spLocks noGrp="1"/>
          </p:cNvSpPr>
          <p:nvPr/>
        </p:nvSpPr>
        <p:spPr>
          <a:xfrm>
            <a:off x="7486650" y="2038350"/>
            <a:ext cx="3752850" cy="12001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0171554-C802-42AE-95A9-F41F2F2CC61D}"/>
              </a:ext>
            </a:extLst>
          </p:cNvPr>
          <p:cNvSpPr>
            <a:spLocks noGrp="1"/>
          </p:cNvSpPr>
          <p:nvPr/>
        </p:nvSpPr>
        <p:spPr>
          <a:xfrm>
            <a:off x="7486650" y="2038350"/>
            <a:ext cx="47625" cy="12001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89F5481-DB0E-4581-8DD8-CA7EC9FA0968}"/>
              </a:ext>
            </a:extLst>
          </p:cNvPr>
          <p:cNvSpPr>
            <a:spLocks noGrp="1"/>
          </p:cNvSpPr>
          <p:nvPr/>
        </p:nvSpPr>
        <p:spPr>
          <a:xfrm>
            <a:off x="7677150" y="2209800"/>
            <a:ext cx="33337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ProofScore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4846CAE-2449-4767-9E6F-E0739E0F4CD7}"/>
              </a:ext>
            </a:extLst>
          </p:cNvPr>
          <p:cNvSpPr>
            <a:spLocks noGrp="1"/>
          </p:cNvSpPr>
          <p:nvPr/>
        </p:nvSpPr>
        <p:spPr>
          <a:xfrm>
            <a:off x="7677150" y="2552700"/>
            <a:ext cx="333375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1/n Σᵢ  fᵢ · cᵢ · I[estimated dependencies match valid dependencies]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C56C7D-B3E7-4E91-B522-239DB079318F}"/>
              </a:ext>
            </a:extLst>
          </p:cNvPr>
          <p:cNvSpPr>
            <a:spLocks noGrp="1"/>
          </p:cNvSpPr>
          <p:nvPr/>
        </p:nvSpPr>
        <p:spPr>
          <a:xfrm>
            <a:off x="7677150" y="2971800"/>
            <a:ext cx="33337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63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fᵢ: semantic faithfulness；cᵢ: Lean syntax；最后一项检查 proof step 的依赖结构。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A8BD762-6B31-430A-B7DE-AA8F3407ACF7}"/>
              </a:ext>
            </a:extLst>
          </p:cNvPr>
          <p:cNvSpPr>
            <a:spLocks noGrp="1"/>
          </p:cNvSpPr>
          <p:nvPr/>
        </p:nvSpPr>
        <p:spPr>
          <a:xfrm>
            <a:off x="7486650" y="3486150"/>
            <a:ext cx="3752850" cy="9906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583D5EA-6A11-4CE6-B7C0-BF65A9AC6816}"/>
              </a:ext>
            </a:extLst>
          </p:cNvPr>
          <p:cNvSpPr>
            <a:spLocks noGrp="1"/>
          </p:cNvSpPr>
          <p:nvPr/>
        </p:nvSpPr>
        <p:spPr>
          <a:xfrm>
            <a:off x="7486650" y="3486150"/>
            <a:ext cx="47625" cy="9906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6E42332-6ECB-4C4F-8E3F-482C82FBA401}"/>
              </a:ext>
            </a:extLst>
          </p:cNvPr>
          <p:cNvSpPr>
            <a:spLocks noGrp="1"/>
          </p:cNvSpPr>
          <p:nvPr/>
        </p:nvSpPr>
        <p:spPr>
          <a:xfrm>
            <a:off x="7658100" y="3619500"/>
            <a:ext cx="34480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Figure 2 的意义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18C9570-1607-4BCF-8BCB-6F9B23FB3CD2}"/>
              </a:ext>
            </a:extLst>
          </p:cNvPr>
          <p:cNvSpPr>
            <a:spLocks noGrp="1"/>
          </p:cNvSpPr>
          <p:nvPr/>
        </p:nvSpPr>
        <p:spPr>
          <a:xfrm>
            <a:off x="7658100" y="3905250"/>
            <a:ext cx="3448050" cy="457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noDAG 系统允许 prover 使用任意已有子图，可能找到可证明路径，却改变了原证明中 L2 到 L3 的依赖关系；这就是 proof-level formalization 特有的 fidelity 问题。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8A7E4CC-3DE2-4279-BC4F-B29EF24CE2D9}"/>
              </a:ext>
            </a:extLst>
          </p:cNvPr>
          <p:cNvSpPr>
            <a:spLocks noGrp="1"/>
          </p:cNvSpPr>
          <p:nvPr/>
        </p:nvSpPr>
        <p:spPr>
          <a:xfrm>
            <a:off x="7486650" y="4686300"/>
            <a:ext cx="3752850" cy="9525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E410482-9999-42A0-8D2B-C55DFB0E1672}"/>
              </a:ext>
            </a:extLst>
          </p:cNvPr>
          <p:cNvSpPr>
            <a:spLocks noGrp="1"/>
          </p:cNvSpPr>
          <p:nvPr/>
        </p:nvSpPr>
        <p:spPr>
          <a:xfrm>
            <a:off x="7486650" y="4686300"/>
            <a:ext cx="47625" cy="9525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E28FA91-495E-4D75-B16A-D09FCFBF4C40}"/>
              </a:ext>
            </a:extLst>
          </p:cNvPr>
          <p:cNvSpPr>
            <a:spLocks noGrp="1"/>
          </p:cNvSpPr>
          <p:nvPr/>
        </p:nvSpPr>
        <p:spPr>
          <a:xfrm>
            <a:off x="7658100" y="4819650"/>
            <a:ext cx="34480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ProofFlowBench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B07DC15-08FD-46D2-B1B5-FEFE1BF115FB}"/>
              </a:ext>
            </a:extLst>
          </p:cNvPr>
          <p:cNvSpPr>
            <a:spLocks noGrp="1"/>
          </p:cNvSpPr>
          <p:nvPr/>
        </p:nvSpPr>
        <p:spPr>
          <a:xfrm>
            <a:off x="7658100" y="5105400"/>
            <a:ext cx="344805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184 个本科层级自然语言 theorem/proof，覆盖六个领域；证明被拆分为 proof steps，并配有人工验证的 dependency graphs，平均每题 8.4 个节点。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3972AC0-7AA9-4C78-8CA8-BD0630CA2360}"/>
              </a:ext>
            </a:extLst>
          </p:cNvPr>
          <p:cNvSpPr>
            <a:spLocks noGrp="1"/>
          </p:cNvSpPr>
          <p:nvPr/>
        </p:nvSpPr>
        <p:spPr>
          <a:xfrm>
            <a:off x="1333500" y="5619750"/>
            <a:ext cx="1428750" cy="5143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46D2278-A1C5-4DF0-8AAC-0DA66FD98FE5}"/>
              </a:ext>
            </a:extLst>
          </p:cNvPr>
          <p:cNvSpPr>
            <a:spLocks noGrp="1"/>
          </p:cNvSpPr>
          <p:nvPr/>
        </p:nvSpPr>
        <p:spPr>
          <a:xfrm>
            <a:off x="1428750" y="5667375"/>
            <a:ext cx="12382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184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F4C69B9-139F-4B2C-8F06-F7FE9535EA72}"/>
              </a:ext>
            </a:extLst>
          </p:cNvPr>
          <p:cNvSpPr>
            <a:spLocks noGrp="1"/>
          </p:cNvSpPr>
          <p:nvPr/>
        </p:nvSpPr>
        <p:spPr>
          <a:xfrm>
            <a:off x="1428750" y="5924550"/>
            <a:ext cx="1238250" cy="152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690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690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rPr>
              <a:t>problems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F92FEEC-20CA-4D34-BF8F-6640EC3B6C95}"/>
              </a:ext>
            </a:extLst>
          </p:cNvPr>
          <p:cNvSpPr>
            <a:spLocks noGrp="1"/>
          </p:cNvSpPr>
          <p:nvPr/>
        </p:nvSpPr>
        <p:spPr>
          <a:xfrm>
            <a:off x="3105150" y="5619750"/>
            <a:ext cx="1428750" cy="5143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DA44E35-DAA8-4A42-B2C7-BC9258C5AB4C}"/>
              </a:ext>
            </a:extLst>
          </p:cNvPr>
          <p:cNvSpPr>
            <a:spLocks noGrp="1"/>
          </p:cNvSpPr>
          <p:nvPr/>
        </p:nvSpPr>
        <p:spPr>
          <a:xfrm>
            <a:off x="3200400" y="5667375"/>
            <a:ext cx="12382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6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995C9E4-05A5-4B7C-9CE0-5FBBAB73FBBC}"/>
              </a:ext>
            </a:extLst>
          </p:cNvPr>
          <p:cNvSpPr>
            <a:spLocks noGrp="1"/>
          </p:cNvSpPr>
          <p:nvPr/>
        </p:nvSpPr>
        <p:spPr>
          <a:xfrm>
            <a:off x="3200400" y="5924550"/>
            <a:ext cx="1238250" cy="152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690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690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rPr>
              <a:t>math areas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8667AD0-2CF8-4FB4-8F56-6E8C20C65165}"/>
              </a:ext>
            </a:extLst>
          </p:cNvPr>
          <p:cNvSpPr>
            <a:spLocks noGrp="1"/>
          </p:cNvSpPr>
          <p:nvPr/>
        </p:nvSpPr>
        <p:spPr>
          <a:xfrm>
            <a:off x="4876800" y="5619750"/>
            <a:ext cx="1428750" cy="5143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F410BEA-0302-40E3-9EA1-B3198297ABF7}"/>
              </a:ext>
            </a:extLst>
          </p:cNvPr>
          <p:cNvSpPr>
            <a:spLocks noGrp="1"/>
          </p:cNvSpPr>
          <p:nvPr/>
        </p:nvSpPr>
        <p:spPr>
          <a:xfrm>
            <a:off x="4972050" y="5667375"/>
            <a:ext cx="12382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8.4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5B01899-31EE-4D38-9DA3-8C8D4D8DBD1D}"/>
              </a:ext>
            </a:extLst>
          </p:cNvPr>
          <p:cNvSpPr>
            <a:spLocks noGrp="1"/>
          </p:cNvSpPr>
          <p:nvPr/>
        </p:nvSpPr>
        <p:spPr>
          <a:xfrm>
            <a:off x="4972050" y="5924550"/>
            <a:ext cx="1238250" cy="152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690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690" b="0">
                <a:solidFill>
                  <a:srgbClr val="E8E0D8"/>
                </a:solidFill>
                <a:latin typeface="Microsoft YaHei UI"/>
                <a:ea typeface="Microsoft YaHei UI"/>
                <a:cs typeface="Microsoft YaHei UI"/>
              </a:rPr>
              <a:t>avg. nodes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F80912C-6D74-4C04-950F-BF1CE59D2474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Cabral et al. 2026, Fig. 2, Sections 4-5.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03CC790-4778-41E7-9CB3-DB7BC7D959D9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8590B23-E9D0-44E4-B617-9AB50E63158C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1228328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6CBC731B-3534-443F-92A7-3540D61B0E6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B67BC76F-1616-4557-979E-B107520405C3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090B1BDF-D356-4E5B-87BB-1EBD3688CDD1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MAIN RESULTS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249CD56-CABA-4524-8524-062DFB625AA5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Table 1：DAG + lemma 的 ProofFlow 在 ProofScore 上显著优于 full-proof 与 step-proof baseline。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91F4412-E750-47FB-99BB-FF8F481DB120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Pass@5 设定允许每个阶段最多五次自我修正；ProofScore 同时惩罚语义偏差、语法失败和结构不忠实。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70D197-15F8-4A04-9877-0F5686E19EA6}"/>
              </a:ext>
            </a:extLst>
          </p:cNvPr>
          <p:cNvSpPr>
            <a:spLocks noGrp="1"/>
          </p:cNvSpPr>
          <p:nvPr/>
        </p:nvSpPr>
        <p:spPr>
          <a:xfrm>
            <a:off x="514350" y="2000250"/>
            <a:ext cx="7448550" cy="32385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22A829-406C-431E-9525-A41C15012695}"/>
              </a:ext>
            </a:extLst>
          </p:cNvPr>
          <p:cNvSpPr>
            <a:spLocks noGrp="1"/>
          </p:cNvSpPr>
          <p:nvPr/>
        </p:nvSpPr>
        <p:spPr>
          <a:xfrm>
            <a:off x="647700" y="2095500"/>
            <a:ext cx="71818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1: Pass@5 performance on ProofFlowBench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260416" y="2286000"/>
            <a:ext cx="5956419" cy="25908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A4C6D9A-0766-44C4-83D4-3BBA7DAE161D}"/>
              </a:ext>
            </a:extLst>
          </p:cNvPr>
          <p:cNvSpPr>
            <a:spLocks noGrp="1"/>
          </p:cNvSpPr>
          <p:nvPr/>
        </p:nvSpPr>
        <p:spPr>
          <a:xfrm>
            <a:off x="8324850" y="2000250"/>
            <a:ext cx="3028950" cy="876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4A23BC5-AFC2-4A3C-B359-67943A2BE039}"/>
              </a:ext>
            </a:extLst>
          </p:cNvPr>
          <p:cNvSpPr>
            <a:spLocks noGrp="1"/>
          </p:cNvSpPr>
          <p:nvPr/>
        </p:nvSpPr>
        <p:spPr>
          <a:xfrm>
            <a:off x="8324850" y="2000250"/>
            <a:ext cx="47625" cy="8763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07D6ADF-97ED-4E18-B4FD-F2E5C4992206}"/>
              </a:ext>
            </a:extLst>
          </p:cNvPr>
          <p:cNvSpPr>
            <a:spLocks noGrp="1"/>
          </p:cNvSpPr>
          <p:nvPr/>
        </p:nvSpPr>
        <p:spPr>
          <a:xfrm>
            <a:off x="8496300" y="2133600"/>
            <a:ext cx="27241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主结果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7B4C7DA-E5D0-4E7B-AFA1-9C6F0DAF09C6}"/>
              </a:ext>
            </a:extLst>
          </p:cNvPr>
          <p:cNvSpPr>
            <a:spLocks noGrp="1"/>
          </p:cNvSpPr>
          <p:nvPr/>
        </p:nvSpPr>
        <p:spPr>
          <a:xfrm>
            <a:off x="8496300" y="2419350"/>
            <a:ext cx="2724150" cy="342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ProofFlow DAG + thinking mode 的 ProofScore 为 0.545，高于 noDAG 的 0.417、Full Proof 的 0.279 和 Step Proof 的 0.029。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E32AFE0-B1B3-4625-874A-CAC1A3E75E26}"/>
              </a:ext>
            </a:extLst>
          </p:cNvPr>
          <p:cNvSpPr>
            <a:spLocks noGrp="1"/>
          </p:cNvSpPr>
          <p:nvPr/>
        </p:nvSpPr>
        <p:spPr>
          <a:xfrm>
            <a:off x="8324850" y="3067050"/>
            <a:ext cx="3028950" cy="9715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7FA8FBF-9754-424E-B156-FEEB2C4BB56C}"/>
              </a:ext>
            </a:extLst>
          </p:cNvPr>
          <p:cNvSpPr>
            <a:spLocks noGrp="1"/>
          </p:cNvSpPr>
          <p:nvPr/>
        </p:nvSpPr>
        <p:spPr>
          <a:xfrm>
            <a:off x="8324850" y="3067050"/>
            <a:ext cx="47625" cy="9715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57879DA-4DF2-4920-872B-EA55B582D14D}"/>
              </a:ext>
            </a:extLst>
          </p:cNvPr>
          <p:cNvSpPr>
            <a:spLocks noGrp="1"/>
          </p:cNvSpPr>
          <p:nvPr/>
        </p:nvSpPr>
        <p:spPr>
          <a:xfrm>
            <a:off x="8496300" y="3200400"/>
            <a:ext cx="27241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编译通过率不能单独解释质量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28DADFE-A23C-4F3B-86C0-4611B3D87502}"/>
              </a:ext>
            </a:extLst>
          </p:cNvPr>
          <p:cNvSpPr>
            <a:spLocks noGrp="1"/>
          </p:cNvSpPr>
          <p:nvPr/>
        </p:nvSpPr>
        <p:spPr>
          <a:xfrm>
            <a:off x="8496300" y="3486150"/>
            <a:ext cx="2724150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Full Proof thinking mode 的 proof-level correct syntax 为 0.571，高于 ProofFlow DAG 的 0.375；但 ProofScore 只有 0.279，说明可编译不等于忠实表达原证明。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E9B3C2A-433F-4203-B0C7-74D3E6B68134}"/>
              </a:ext>
            </a:extLst>
          </p:cNvPr>
          <p:cNvSpPr>
            <a:spLocks noGrp="1"/>
          </p:cNvSpPr>
          <p:nvPr/>
        </p:nvSpPr>
        <p:spPr>
          <a:xfrm>
            <a:off x="8324850" y="4229100"/>
            <a:ext cx="3028950" cy="10096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A0A8D66-7F0A-43CD-B497-41356F5D07B7}"/>
              </a:ext>
            </a:extLst>
          </p:cNvPr>
          <p:cNvSpPr>
            <a:spLocks noGrp="1"/>
          </p:cNvSpPr>
          <p:nvPr/>
        </p:nvSpPr>
        <p:spPr>
          <a:xfrm>
            <a:off x="8324850" y="4229100"/>
            <a:ext cx="47625" cy="100965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5E05012-8096-42A0-941B-83B3D688FE9A}"/>
              </a:ext>
            </a:extLst>
          </p:cNvPr>
          <p:cNvSpPr>
            <a:spLocks noGrp="1"/>
          </p:cNvSpPr>
          <p:nvPr/>
        </p:nvSpPr>
        <p:spPr>
          <a:xfrm>
            <a:off x="8496300" y="4362450"/>
            <a:ext cx="27241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DAG 的作用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7BFA42C-07B2-4DCF-9BC2-46A393BEEC19}"/>
              </a:ext>
            </a:extLst>
          </p:cNvPr>
          <p:cNvSpPr>
            <a:spLocks noGrp="1"/>
          </p:cNvSpPr>
          <p:nvPr/>
        </p:nvSpPr>
        <p:spPr>
          <a:xfrm>
            <a:off x="8496300" y="4648200"/>
            <a:ext cx="2724150" cy="4762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noDAG 给模型更多上下文，某些语法指标接近 DAG；但它更容易使用非原证明依赖，ProofScore 因结构不忠实而下降。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4DD9D18-B479-4133-B718-EC77B22CD969}"/>
              </a:ext>
            </a:extLst>
          </p:cNvPr>
          <p:cNvSpPr>
            <a:spLocks noGrp="1"/>
          </p:cNvSpPr>
          <p:nvPr/>
        </p:nvSpPr>
        <p:spPr>
          <a:xfrm>
            <a:off x="1200150" y="5334000"/>
            <a:ext cx="9048750" cy="78105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8AA3536-EA97-4DCC-91B3-67F8579B1D66}"/>
              </a:ext>
            </a:extLst>
          </p:cNvPr>
          <p:cNvSpPr>
            <a:spLocks noGrp="1"/>
          </p:cNvSpPr>
          <p:nvPr/>
        </p:nvSpPr>
        <p:spPr>
          <a:xfrm>
            <a:off x="1200150" y="5334000"/>
            <a:ext cx="47625" cy="78105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DC517AD-8678-48B2-B9DF-B3EF8C9CE4C4}"/>
              </a:ext>
            </a:extLst>
          </p:cNvPr>
          <p:cNvSpPr>
            <a:spLocks noGrp="1"/>
          </p:cNvSpPr>
          <p:nvPr/>
        </p:nvSpPr>
        <p:spPr>
          <a:xfrm>
            <a:off x="1371600" y="5467350"/>
            <a:ext cx="87439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适合报告中的一句话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EB9796A-E0D3-4372-A8AE-38E71C2DD62A}"/>
              </a:ext>
            </a:extLst>
          </p:cNvPr>
          <p:cNvSpPr>
            <a:spLocks noGrp="1"/>
          </p:cNvSpPr>
          <p:nvPr/>
        </p:nvSpPr>
        <p:spPr>
          <a:xfrm>
            <a:off x="1371600" y="5753100"/>
            <a:ext cx="874395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ProofFlow 的结果说明：证明形式化不能只追求“让 Lean 接受”，还必须让 Lean proof 的中间结构对应人类证明的逻辑结构。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BF4ECDB-0AB2-41C3-9D9E-04D43195D737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Cabral et al. 2026, Table 1.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E01897D-63C9-44DF-889D-41EFFE5295B6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9CE31B1-25F5-4939-A809-B907444D4A3E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5055879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CE37914E-9FE5-4051-8BBF-4480039552DD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B6D63146-DC58-4FDB-B309-1641296C03AC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CD74DD07-226E-498A-9356-FD62F1CBD937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ERROR ANALYSIS AND LIMITATIONS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DF85EDA-ACBE-4FAF-A64D-6EDDB702ED4F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Table 2：ProofFlow 的主要瓶颈仍在 Formalizer 的语义保持能力，而不是 DAG 设计本身。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154EFE1-EC97-4DFE-B3E5-F6CBBAC000D6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DAG 提升了结构忠实性与整体质量，但 proof-level autoformalization 仍依赖底层 formalizer、tactic completer 和 Mathlib 覆盖范围。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2983D02-1A22-49DE-A1F6-2178702B8DAE}"/>
              </a:ext>
            </a:extLst>
          </p:cNvPr>
          <p:cNvSpPr>
            <a:spLocks noGrp="1"/>
          </p:cNvSpPr>
          <p:nvPr/>
        </p:nvSpPr>
        <p:spPr>
          <a:xfrm>
            <a:off x="514350" y="2000250"/>
            <a:ext cx="7086600" cy="23431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5CBE5E7-D3E8-44DE-B4E7-382C891DAA82}"/>
              </a:ext>
            </a:extLst>
          </p:cNvPr>
          <p:cNvSpPr>
            <a:spLocks noGrp="1"/>
          </p:cNvSpPr>
          <p:nvPr/>
        </p:nvSpPr>
        <p:spPr>
          <a:xfrm>
            <a:off x="647700" y="2095500"/>
            <a:ext cx="68199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Table 2: step-level error source breakdown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397858" y="2305050"/>
            <a:ext cx="5319584" cy="16002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4D084BB-E500-46DF-B074-31B597F5FA6A}"/>
              </a:ext>
            </a:extLst>
          </p:cNvPr>
          <p:cNvSpPr>
            <a:spLocks noGrp="1"/>
          </p:cNvSpPr>
          <p:nvPr/>
        </p:nvSpPr>
        <p:spPr>
          <a:xfrm>
            <a:off x="7962900" y="2000250"/>
            <a:ext cx="3390900" cy="876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C0F3318-44AB-4FA2-870C-C66046BC474A}"/>
              </a:ext>
            </a:extLst>
          </p:cNvPr>
          <p:cNvSpPr>
            <a:spLocks noGrp="1"/>
          </p:cNvSpPr>
          <p:nvPr/>
        </p:nvSpPr>
        <p:spPr>
          <a:xfrm>
            <a:off x="7962900" y="2000250"/>
            <a:ext cx="47625" cy="8763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A108A8F-0D37-4126-89AB-84398F944686}"/>
              </a:ext>
            </a:extLst>
          </p:cNvPr>
          <p:cNvSpPr>
            <a:spLocks noGrp="1"/>
          </p:cNvSpPr>
          <p:nvPr/>
        </p:nvSpPr>
        <p:spPr>
          <a:xfrm>
            <a:off x="8134350" y="2133600"/>
            <a:ext cx="30861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Error-free steps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42E83F6-38BC-4E7E-89FF-3CB6461DEF4E}"/>
              </a:ext>
            </a:extLst>
          </p:cNvPr>
          <p:cNvSpPr>
            <a:spLocks noGrp="1"/>
          </p:cNvSpPr>
          <p:nvPr/>
        </p:nvSpPr>
        <p:spPr>
          <a:xfrm>
            <a:off x="8134350" y="2419350"/>
            <a:ext cx="3086100" cy="342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ProofFlow DAG + thinking mode 有 53.3% 的 proof steps 完全成功，高于 noDAG + thinking mode 的 42.8%。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5287475-6CAB-4219-8E81-6CE6C7267ED8}"/>
              </a:ext>
            </a:extLst>
          </p:cNvPr>
          <p:cNvSpPr>
            <a:spLocks noGrp="1"/>
          </p:cNvSpPr>
          <p:nvPr/>
        </p:nvSpPr>
        <p:spPr>
          <a:xfrm>
            <a:off x="7962900" y="3067050"/>
            <a:ext cx="3390900" cy="9906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066C9B2-9927-476A-ACB8-F5E3269C2790}"/>
              </a:ext>
            </a:extLst>
          </p:cNvPr>
          <p:cNvSpPr>
            <a:spLocks noGrp="1"/>
          </p:cNvSpPr>
          <p:nvPr/>
        </p:nvSpPr>
        <p:spPr>
          <a:xfrm>
            <a:off x="7962900" y="3067050"/>
            <a:ext cx="47625" cy="9906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22B369B-9C64-42F2-9CFD-6562CE450BEB}"/>
              </a:ext>
            </a:extLst>
          </p:cNvPr>
          <p:cNvSpPr>
            <a:spLocks noGrp="1"/>
          </p:cNvSpPr>
          <p:nvPr/>
        </p:nvSpPr>
        <p:spPr>
          <a:xfrm>
            <a:off x="8134350" y="3200400"/>
            <a:ext cx="30861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Formalizer 是主要瓶颈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3DAB9E8-EAB3-463A-A296-C5C137677D8B}"/>
              </a:ext>
            </a:extLst>
          </p:cNvPr>
          <p:cNvSpPr>
            <a:spLocks noGrp="1"/>
          </p:cNvSpPr>
          <p:nvPr/>
        </p:nvSpPr>
        <p:spPr>
          <a:xfrm>
            <a:off x="8134350" y="3486150"/>
            <a:ext cx="3086100" cy="457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即使在最强配置中，38.9% 的 step-level 结果仍归因于 Formalizer error，主要是自然语言 proof step 与 Lean lemma 的语义偏差。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E47B238-2A78-4915-A93B-B7FEACEEDFBB}"/>
              </a:ext>
            </a:extLst>
          </p:cNvPr>
          <p:cNvSpPr>
            <a:spLocks noGrp="1"/>
          </p:cNvSpPr>
          <p:nvPr/>
        </p:nvSpPr>
        <p:spPr>
          <a:xfrm>
            <a:off x="514350" y="4514850"/>
            <a:ext cx="3371850" cy="11811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1D81AC8-1A29-4330-9D7B-82C54EE79241}"/>
              </a:ext>
            </a:extLst>
          </p:cNvPr>
          <p:cNvSpPr>
            <a:spLocks noGrp="1"/>
          </p:cNvSpPr>
          <p:nvPr/>
        </p:nvSpPr>
        <p:spPr>
          <a:xfrm>
            <a:off x="514350" y="4514850"/>
            <a:ext cx="47625" cy="11811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FBF1A33-8C69-4D5F-8F02-AC8BC0B6F8A3}"/>
              </a:ext>
            </a:extLst>
          </p:cNvPr>
          <p:cNvSpPr>
            <a:spLocks noGrp="1"/>
          </p:cNvSpPr>
          <p:nvPr/>
        </p:nvSpPr>
        <p:spPr>
          <a:xfrm>
            <a:off x="685800" y="4648200"/>
            <a:ext cx="30670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错误定位的意义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EC98D9A-3A64-4B91-BD50-B5908214FD02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3067050" cy="647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ProofFlow 不只给出 pass/fail，还尝试区分 Formalizer、Tactic Completer 与原自然语言 proof statement 的问题，可作为数学证明的自动校对工具雏形。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0B9D67D-4523-4D1E-A4E6-776A4C3F7E56}"/>
              </a:ext>
            </a:extLst>
          </p:cNvPr>
          <p:cNvSpPr>
            <a:spLocks noGrp="1"/>
          </p:cNvSpPr>
          <p:nvPr/>
        </p:nvSpPr>
        <p:spPr>
          <a:xfrm>
            <a:off x="4210050" y="4514850"/>
            <a:ext cx="3371850" cy="118110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7C6C0CC-C302-42C4-87E6-A1B98A4C8492}"/>
              </a:ext>
            </a:extLst>
          </p:cNvPr>
          <p:cNvSpPr>
            <a:spLocks noGrp="1"/>
          </p:cNvSpPr>
          <p:nvPr/>
        </p:nvSpPr>
        <p:spPr>
          <a:xfrm>
            <a:off x="4210050" y="4514850"/>
            <a:ext cx="47625" cy="11811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85B4FE3-C30A-4106-8BEE-BBF8074EB3A3}"/>
              </a:ext>
            </a:extLst>
          </p:cNvPr>
          <p:cNvSpPr>
            <a:spLocks noGrp="1"/>
          </p:cNvSpPr>
          <p:nvPr/>
        </p:nvSpPr>
        <p:spPr>
          <a:xfrm>
            <a:off x="4381500" y="4648200"/>
            <a:ext cx="30670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当前边界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CF621A7-FAAF-4368-9D5D-F5FF8460D10E}"/>
              </a:ext>
            </a:extLst>
          </p:cNvPr>
          <p:cNvSpPr>
            <a:spLocks noGrp="1"/>
          </p:cNvSpPr>
          <p:nvPr/>
        </p:nvSpPr>
        <p:spPr>
          <a:xfrm>
            <a:off x="4381500" y="4933950"/>
            <a:ext cx="3067050" cy="647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论文主要评测本科层级证明；研究级问题会明显下降。限制来自底层模型对研究概念的掌握，以及 Mathlib 对专门领域的覆盖不足。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33373EE-287C-4A01-9942-9377FAE96450}"/>
              </a:ext>
            </a:extLst>
          </p:cNvPr>
          <p:cNvSpPr>
            <a:spLocks noGrp="1"/>
          </p:cNvSpPr>
          <p:nvPr/>
        </p:nvSpPr>
        <p:spPr>
          <a:xfrm>
            <a:off x="7962900" y="4514850"/>
            <a:ext cx="3390900" cy="11811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405A624-4DA7-489B-9CE5-604BFE466111}"/>
              </a:ext>
            </a:extLst>
          </p:cNvPr>
          <p:cNvSpPr>
            <a:spLocks noGrp="1"/>
          </p:cNvSpPr>
          <p:nvPr/>
        </p:nvSpPr>
        <p:spPr>
          <a:xfrm>
            <a:off x="7962900" y="4514850"/>
            <a:ext cx="47625" cy="1181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79BBCAC-0750-472F-AFE0-59232F0A7EAE}"/>
              </a:ext>
            </a:extLst>
          </p:cNvPr>
          <p:cNvSpPr>
            <a:spLocks noGrp="1"/>
          </p:cNvSpPr>
          <p:nvPr/>
        </p:nvSpPr>
        <p:spPr>
          <a:xfrm>
            <a:off x="8134350" y="4648200"/>
            <a:ext cx="30861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本章连接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187CD91-29CC-45C0-8F54-12D868FA90F0}"/>
              </a:ext>
            </a:extLst>
          </p:cNvPr>
          <p:cNvSpPr>
            <a:spLocks noGrp="1"/>
          </p:cNvSpPr>
          <p:nvPr/>
        </p:nvSpPr>
        <p:spPr>
          <a:xfrm>
            <a:off x="8134350" y="4933950"/>
            <a:ext cx="3086100" cy="647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ProofFlow 将第三章从 statement autoformalization 推向 proof autoformalization：自动形式化的未来不只是生成 Lean statement，还要保留 proof 的组织结构。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34BB166-7DDD-450F-970F-C923EF77C7B7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Cabral et al. 2026, Table 2 and Section 7.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3058C45-A1ED-4473-B6E6-CEBDCF88019A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54C2E49-5A22-4744-8897-FE649E088AAD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37</a:t>
            </a:r>
          </a:p>
        </p:txBody>
      </p:sp>
    </p:spTree>
    <p:extLst>
      <p:ext uri="{BB962C8B-B14F-4D97-AF65-F5344CB8AC3E}">
        <p14:creationId xmlns:p14="http://schemas.microsoft.com/office/powerpoint/2010/main" val="8736939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id="{E5C919D7-1CBE-448E-90A9-7B61F3C7ECDE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D3FEDE13-7301-4046-92D4-9D3AB45D3B64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0E383697-FD4D-415E-BCC7-5468EBEC2C5B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CHAPTER 3 SUMMARY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AD14594-8398-41AB-8A7B-0FC0BE2CBA6B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本章总结：自动形式化正在从“翻译题目”走向“形式化数学项目”。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841E76A-B9CF-41E6-A1C3-D232D5323B10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第三章的主线不是某个模型单点提升，而是任务对象、方法范式与评价标准同时升级。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F8D7386-7F45-475D-BC5F-C76F82213603}"/>
              </a:ext>
            </a:extLst>
          </p:cNvPr>
          <p:cNvSpPr>
            <a:spLocks noGrp="1"/>
          </p:cNvSpPr>
          <p:nvPr/>
        </p:nvSpPr>
        <p:spPr>
          <a:xfrm>
            <a:off x="514350" y="2076450"/>
            <a:ext cx="3105150" cy="16954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5AAFC68-1189-4A3A-940F-3C1D801F9856}"/>
              </a:ext>
            </a:extLst>
          </p:cNvPr>
          <p:cNvSpPr>
            <a:spLocks noGrp="1"/>
          </p:cNvSpPr>
          <p:nvPr/>
        </p:nvSpPr>
        <p:spPr>
          <a:xfrm>
            <a:off x="514350" y="2076450"/>
            <a:ext cx="3105150" cy="47625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127717C-71DB-4529-935B-AC7CEA9C21BD}"/>
              </a:ext>
            </a:extLst>
          </p:cNvPr>
          <p:cNvSpPr>
            <a:spLocks noGrp="1"/>
          </p:cNvSpPr>
          <p:nvPr/>
        </p:nvSpPr>
        <p:spPr>
          <a:xfrm>
            <a:off x="685800" y="2209800"/>
            <a:ext cx="276225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88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LEVEL 1 | STATEMENT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FE6C79A-B578-486F-A9D1-BB27E5C37AA7}"/>
              </a:ext>
            </a:extLst>
          </p:cNvPr>
          <p:cNvSpPr>
            <a:spLocks noGrp="1"/>
          </p:cNvSpPr>
          <p:nvPr/>
        </p:nvSpPr>
        <p:spPr>
          <a:xfrm>
            <a:off x="685800" y="2438400"/>
            <a:ext cx="27622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NL theorem -&gt; Lean theorem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47CBB05-E713-4786-9E00-74F68566766E}"/>
              </a:ext>
            </a:extLst>
          </p:cNvPr>
          <p:cNvSpPr>
            <a:spLocks noGrp="1"/>
          </p:cNvSpPr>
          <p:nvPr/>
        </p:nvSpPr>
        <p:spPr>
          <a:xfrm>
            <a:off x="685800" y="2876550"/>
            <a:ext cx="2762250" cy="4953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23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23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目标是把自然语言命题转写为可检查的形式命题；核心难点是隐含变量、定义选择、库 grounding 与语义错位。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A389499-2E80-4A5C-832E-26820EFEDFCE}"/>
              </a:ext>
            </a:extLst>
          </p:cNvPr>
          <p:cNvSpPr>
            <a:spLocks noGrp="1"/>
          </p:cNvSpPr>
          <p:nvPr/>
        </p:nvSpPr>
        <p:spPr>
          <a:xfrm>
            <a:off x="685800" y="3486150"/>
            <a:ext cx="276225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8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Wu 2022; ProofNet; ATLAS; StepFun; Aria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AE3CEC0-0D39-4AA8-A7AA-D219B84CF59F}"/>
              </a:ext>
            </a:extLst>
          </p:cNvPr>
          <p:cNvSpPr>
            <a:spLocks noGrp="1"/>
          </p:cNvSpPr>
          <p:nvPr/>
        </p:nvSpPr>
        <p:spPr>
          <a:xfrm>
            <a:off x="3733800" y="2781300"/>
            <a:ext cx="438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-&gt;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C2FB26E-04C4-4149-B964-2FF39E612F79}"/>
              </a:ext>
            </a:extLst>
          </p:cNvPr>
          <p:cNvSpPr>
            <a:spLocks noGrp="1"/>
          </p:cNvSpPr>
          <p:nvPr/>
        </p:nvSpPr>
        <p:spPr>
          <a:xfrm>
            <a:off x="4248150" y="2076450"/>
            <a:ext cx="3105150" cy="16954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D93E2DD-2243-4344-A22E-D386BDC353F1}"/>
              </a:ext>
            </a:extLst>
          </p:cNvPr>
          <p:cNvSpPr>
            <a:spLocks noGrp="1"/>
          </p:cNvSpPr>
          <p:nvPr/>
        </p:nvSpPr>
        <p:spPr>
          <a:xfrm>
            <a:off x="4248150" y="2076450"/>
            <a:ext cx="3105150" cy="47625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DE95B7D-1273-4110-80A6-121D32C6C8D0}"/>
              </a:ext>
            </a:extLst>
          </p:cNvPr>
          <p:cNvSpPr>
            <a:spLocks noGrp="1"/>
          </p:cNvSpPr>
          <p:nvPr/>
        </p:nvSpPr>
        <p:spPr>
          <a:xfrm>
            <a:off x="4419600" y="2209800"/>
            <a:ext cx="276225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LEVEL 2 | PROOF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E6F9177-13B5-4478-97D0-4C1B47938E09}"/>
              </a:ext>
            </a:extLst>
          </p:cNvPr>
          <p:cNvSpPr>
            <a:spLocks noGrp="1"/>
          </p:cNvSpPr>
          <p:nvPr/>
        </p:nvSpPr>
        <p:spPr>
          <a:xfrm>
            <a:off x="4419600" y="2438400"/>
            <a:ext cx="27622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NL proof -&gt; Lean proof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E2C3D31-0203-4D8F-B5A8-AB47F4D09672}"/>
              </a:ext>
            </a:extLst>
          </p:cNvPr>
          <p:cNvSpPr>
            <a:spLocks noGrp="1"/>
          </p:cNvSpPr>
          <p:nvPr/>
        </p:nvSpPr>
        <p:spPr>
          <a:xfrm>
            <a:off x="4419600" y="2876550"/>
            <a:ext cx="2762250" cy="4953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23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23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目标不只是证明结论，而是忠实保留人类证明的中间步骤与依赖结构；可编译不等于忠实形式化。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5077F94-0F16-41FF-9CA2-B508B60B2FE0}"/>
              </a:ext>
            </a:extLst>
          </p:cNvPr>
          <p:cNvSpPr>
            <a:spLocks noGrp="1"/>
          </p:cNvSpPr>
          <p:nvPr/>
        </p:nvSpPr>
        <p:spPr>
          <a:xfrm>
            <a:off x="4419600" y="3486150"/>
            <a:ext cx="276225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8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ProofFlow: DAG + lemma + tactic completion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1E3D38C-D52A-403C-95D7-C47A62D2A423}"/>
              </a:ext>
            </a:extLst>
          </p:cNvPr>
          <p:cNvSpPr>
            <a:spLocks noGrp="1"/>
          </p:cNvSpPr>
          <p:nvPr/>
        </p:nvSpPr>
        <p:spPr>
          <a:xfrm>
            <a:off x="7467600" y="2781300"/>
            <a:ext cx="4381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-&gt;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B8B9AF6-71B1-4B2C-B823-4F6AFE50664B}"/>
              </a:ext>
            </a:extLst>
          </p:cNvPr>
          <p:cNvSpPr>
            <a:spLocks noGrp="1"/>
          </p:cNvSpPr>
          <p:nvPr/>
        </p:nvSpPr>
        <p:spPr>
          <a:xfrm>
            <a:off x="7981950" y="2076450"/>
            <a:ext cx="3695700" cy="16954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462E522-0041-4D91-BBC6-043F646DC958}"/>
              </a:ext>
            </a:extLst>
          </p:cNvPr>
          <p:cNvSpPr>
            <a:spLocks noGrp="1"/>
          </p:cNvSpPr>
          <p:nvPr/>
        </p:nvSpPr>
        <p:spPr>
          <a:xfrm>
            <a:off x="7981950" y="2076450"/>
            <a:ext cx="3695700" cy="47625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13C1A52-8FF6-4321-87F1-7362BE5498D2}"/>
              </a:ext>
            </a:extLst>
          </p:cNvPr>
          <p:cNvSpPr>
            <a:spLocks noGrp="1"/>
          </p:cNvSpPr>
          <p:nvPr/>
        </p:nvSpPr>
        <p:spPr>
          <a:xfrm>
            <a:off x="8153400" y="2209800"/>
            <a:ext cx="33528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88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1">
                <a:solidFill>
                  <a:srgbClr val="A77A12"/>
                </a:solidFill>
                <a:latin typeface="Microsoft YaHei UI"/>
                <a:ea typeface="Microsoft YaHei UI"/>
                <a:cs typeface="Microsoft YaHei UI"/>
              </a:rPr>
              <a:t>LEVEL 3 | PROJECT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10136DD-3465-445E-A786-43AA9F8A673C}"/>
              </a:ext>
            </a:extLst>
          </p:cNvPr>
          <p:cNvSpPr>
            <a:spLocks noGrp="1"/>
          </p:cNvSpPr>
          <p:nvPr/>
        </p:nvSpPr>
        <p:spPr>
          <a:xfrm>
            <a:off x="8153400" y="2438400"/>
            <a:ext cx="335280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paper / library -&gt; formal mathematics project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D4497B6-F9C3-48D7-A114-9933364DD2CE}"/>
              </a:ext>
            </a:extLst>
          </p:cNvPr>
          <p:cNvSpPr>
            <a:spLocks noGrp="1"/>
          </p:cNvSpPr>
          <p:nvPr/>
        </p:nvSpPr>
        <p:spPr>
          <a:xfrm>
            <a:off x="8153400" y="2876550"/>
            <a:ext cx="3352800" cy="4953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23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23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长期目标是把定义、引理、定理、证明与库扩展组织成可维护的形式化工程；这需要规划、检索、评估和人机协作。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B283B95-3D4D-49EA-94F3-BA9B62CD9E1A}"/>
              </a:ext>
            </a:extLst>
          </p:cNvPr>
          <p:cNvSpPr>
            <a:spLocks noGrp="1"/>
          </p:cNvSpPr>
          <p:nvPr/>
        </p:nvSpPr>
        <p:spPr>
          <a:xfrm>
            <a:off x="8153400" y="3486150"/>
            <a:ext cx="33528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8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88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Open direction: from translator to workflow manager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262F147-0259-443C-9434-BABD580928FC}"/>
              </a:ext>
            </a:extLst>
          </p:cNvPr>
          <p:cNvSpPr>
            <a:spLocks noGrp="1"/>
          </p:cNvSpPr>
          <p:nvPr/>
        </p:nvSpPr>
        <p:spPr>
          <a:xfrm>
            <a:off x="609600" y="4095750"/>
            <a:ext cx="4953000" cy="495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6EE1501-AAF3-44D9-8111-F0471CD517E5}"/>
              </a:ext>
            </a:extLst>
          </p:cNvPr>
          <p:cNvSpPr>
            <a:spLocks noGrp="1"/>
          </p:cNvSpPr>
          <p:nvPr/>
        </p:nvSpPr>
        <p:spPr>
          <a:xfrm>
            <a:off x="609600" y="4095750"/>
            <a:ext cx="47625" cy="4953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A70B290-4285-44DB-9807-08A628C195EB}"/>
              </a:ext>
            </a:extLst>
          </p:cNvPr>
          <p:cNvSpPr>
            <a:spLocks noGrp="1"/>
          </p:cNvSpPr>
          <p:nvPr/>
        </p:nvSpPr>
        <p:spPr>
          <a:xfrm>
            <a:off x="781050" y="4191000"/>
            <a:ext cx="1238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数据路线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80FF7E6-DD97-4F81-944C-E68455EE4B43}"/>
              </a:ext>
            </a:extLst>
          </p:cNvPr>
          <p:cNvSpPr>
            <a:spLocks noGrp="1"/>
          </p:cNvSpPr>
          <p:nvPr/>
        </p:nvSpPr>
        <p:spPr>
          <a:xfrm>
            <a:off x="2076450" y="4181475"/>
            <a:ext cx="32956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 ProofNet 的人工 benchmark 到 ATLAS 的可扩展数据合成，目标是获得高质量 NL-FL 对齐样本。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CB55041-64AA-413F-B6C9-E8511BEDB0BA}"/>
              </a:ext>
            </a:extLst>
          </p:cNvPr>
          <p:cNvSpPr>
            <a:spLocks noGrp="1"/>
          </p:cNvSpPr>
          <p:nvPr/>
        </p:nvSpPr>
        <p:spPr>
          <a:xfrm>
            <a:off x="609600" y="4705350"/>
            <a:ext cx="4953000" cy="4953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E152200-AF96-4CA0-BC34-668F4405AB1A}"/>
              </a:ext>
            </a:extLst>
          </p:cNvPr>
          <p:cNvSpPr>
            <a:spLocks noGrp="1"/>
          </p:cNvSpPr>
          <p:nvPr/>
        </p:nvSpPr>
        <p:spPr>
          <a:xfrm>
            <a:off x="609600" y="4705350"/>
            <a:ext cx="47625" cy="4953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A044C0E-1259-4124-B4B6-BD4DCBE2B495}"/>
              </a:ext>
            </a:extLst>
          </p:cNvPr>
          <p:cNvSpPr>
            <a:spLocks noGrp="1"/>
          </p:cNvSpPr>
          <p:nvPr/>
        </p:nvSpPr>
        <p:spPr>
          <a:xfrm>
            <a:off x="781050" y="4800600"/>
            <a:ext cx="1238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模型路线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AD68C4E-5EE1-42DF-88E4-45AB15974E2D}"/>
              </a:ext>
            </a:extLst>
          </p:cNvPr>
          <p:cNvSpPr>
            <a:spLocks noGrp="1"/>
          </p:cNvSpPr>
          <p:nvPr/>
        </p:nvSpPr>
        <p:spPr>
          <a:xfrm>
            <a:off x="2076450" y="4791075"/>
            <a:ext cx="32956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StepFun-Formalizer 说明 formal knowledge 与 informal-formal reasoning 需要共同训练，不能只记 Lean 语法。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501DC8D-C162-4D57-9B79-A4759809CC79}"/>
              </a:ext>
            </a:extLst>
          </p:cNvPr>
          <p:cNvSpPr>
            <a:spLocks noGrp="1"/>
          </p:cNvSpPr>
          <p:nvPr/>
        </p:nvSpPr>
        <p:spPr>
          <a:xfrm>
            <a:off x="609600" y="5314950"/>
            <a:ext cx="4953000" cy="49530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C39717B-8EDA-45F5-878D-C89C92909618}"/>
              </a:ext>
            </a:extLst>
          </p:cNvPr>
          <p:cNvSpPr>
            <a:spLocks noGrp="1"/>
          </p:cNvSpPr>
          <p:nvPr/>
        </p:nvSpPr>
        <p:spPr>
          <a:xfrm>
            <a:off x="609600" y="5314950"/>
            <a:ext cx="47625" cy="495300"/>
          </a:xfrm>
          <a:prstGeom prst="rect">
            <a:avLst/>
          </a:prstGeom>
          <a:solidFill>
            <a:srgbClr val="A77A1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F50462B-77D5-41C2-8756-62F328CF0EAE}"/>
              </a:ext>
            </a:extLst>
          </p:cNvPr>
          <p:cNvSpPr>
            <a:spLocks noGrp="1"/>
          </p:cNvSpPr>
          <p:nvPr/>
        </p:nvSpPr>
        <p:spPr>
          <a:xfrm>
            <a:off x="781050" y="5410200"/>
            <a:ext cx="1238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系统路线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7BCA18F-EC8B-48A6-859B-8A26539EC2D4}"/>
              </a:ext>
            </a:extLst>
          </p:cNvPr>
          <p:cNvSpPr>
            <a:spLocks noGrp="1"/>
          </p:cNvSpPr>
          <p:nvPr/>
        </p:nvSpPr>
        <p:spPr>
          <a:xfrm>
            <a:off x="2076450" y="5400675"/>
            <a:ext cx="32956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7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Aria 与 ProofFlow 把自动形式化组织成多步 workflow：检索、建图、生成、编译反馈、语义/结构评估。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65EEDCE5-6443-479E-95C5-D51675AE86FD}"/>
              </a:ext>
            </a:extLst>
          </p:cNvPr>
          <p:cNvSpPr>
            <a:spLocks noGrp="1"/>
          </p:cNvSpPr>
          <p:nvPr/>
        </p:nvSpPr>
        <p:spPr>
          <a:xfrm>
            <a:off x="6057900" y="4095750"/>
            <a:ext cx="2590800" cy="17145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A3514A5-A795-4BB4-95C8-06758437C597}"/>
              </a:ext>
            </a:extLst>
          </p:cNvPr>
          <p:cNvSpPr>
            <a:spLocks noGrp="1"/>
          </p:cNvSpPr>
          <p:nvPr/>
        </p:nvSpPr>
        <p:spPr>
          <a:xfrm>
            <a:off x="6057900" y="4095750"/>
            <a:ext cx="47625" cy="17145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70E2F9B-0C16-47C5-8C09-97319334A4D5}"/>
              </a:ext>
            </a:extLst>
          </p:cNvPr>
          <p:cNvSpPr>
            <a:spLocks noGrp="1"/>
          </p:cNvSpPr>
          <p:nvPr/>
        </p:nvSpPr>
        <p:spPr>
          <a:xfrm>
            <a:off x="6229350" y="4229100"/>
            <a:ext cx="2286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评价标准的升级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F5C83504-49D9-48E1-8AAB-CC30B27EFF4F}"/>
              </a:ext>
            </a:extLst>
          </p:cNvPr>
          <p:cNvSpPr>
            <a:spLocks noGrp="1"/>
          </p:cNvSpPr>
          <p:nvPr/>
        </p:nvSpPr>
        <p:spPr>
          <a:xfrm>
            <a:off x="6229350" y="4514850"/>
            <a:ext cx="2286000" cy="1181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第一阶段看 compiler success；第二阶段看语义等价；进入 proof-level 后，还必须检查 proof step 的依赖结构是否忠实。下一章的语义评估正是对这一问题的系统展开。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6BFC745-D7A8-4E1C-B840-FE333AE46B8A}"/>
              </a:ext>
            </a:extLst>
          </p:cNvPr>
          <p:cNvSpPr>
            <a:spLocks noGrp="1"/>
          </p:cNvSpPr>
          <p:nvPr/>
        </p:nvSpPr>
        <p:spPr>
          <a:xfrm>
            <a:off x="8953500" y="4095750"/>
            <a:ext cx="2590800" cy="171450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08F00823-FF59-426D-AA81-C72E11A23691}"/>
              </a:ext>
            </a:extLst>
          </p:cNvPr>
          <p:cNvSpPr>
            <a:spLocks noGrp="1"/>
          </p:cNvSpPr>
          <p:nvPr/>
        </p:nvSpPr>
        <p:spPr>
          <a:xfrm>
            <a:off x="8953500" y="4095750"/>
            <a:ext cx="47625" cy="17145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6974EA9-4C3D-4046-8EFC-8E97184A950A}"/>
              </a:ext>
            </a:extLst>
          </p:cNvPr>
          <p:cNvSpPr>
            <a:spLocks noGrp="1"/>
          </p:cNvSpPr>
          <p:nvPr/>
        </p:nvSpPr>
        <p:spPr>
          <a:xfrm>
            <a:off x="9124950" y="4229100"/>
            <a:ext cx="2286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本章应带走的判断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1957F2F-9201-43DB-BD20-07F408CFDB31}"/>
              </a:ext>
            </a:extLst>
          </p:cNvPr>
          <p:cNvSpPr>
            <a:spLocks noGrp="1"/>
          </p:cNvSpPr>
          <p:nvPr/>
        </p:nvSpPr>
        <p:spPr>
          <a:xfrm>
            <a:off x="9124950" y="4514850"/>
            <a:ext cx="2286000" cy="1181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自动形式化不是把一句中文或英文翻译成 Lean 代码，而是把数学对象放入形式库、证明检查器和评价闭环中。越接近真实数学研究，越需要显式处理依赖、grounding 与可靠评估。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30FEE4CF-8D79-4431-B507-1C49DFDBCCCA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Chapter synthesis: Wu 2022; ProofNet; ATLAS; StepFun-Formalizer; Aria; ProofFlow.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CD8EFD6B-C24B-4902-9F30-DC2858E7AC83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1FD272FB-15AF-44A8-A38E-299E7769A730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38</a:t>
            </a:r>
          </a:p>
        </p:txBody>
      </p:sp>
    </p:spTree>
    <p:extLst>
      <p:ext uri="{BB962C8B-B14F-4D97-AF65-F5344CB8AC3E}">
        <p14:creationId xmlns:p14="http://schemas.microsoft.com/office/powerpoint/2010/main" val="20905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886BFD12-F5E4-43A5-9688-9AB8DA5AC80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18991F4B-4F60-4474-8BC8-07B173CF4651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DD4411DE-BE6A-4A36-9F42-FA9FACEC9043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CASE STUDY FROM THE PAPER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1D564A8-C22D-4000-B75E-84FE6B4CADF9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Figure 1 展示了从自然语言非存在命题到 Isabelle theorem 的语义重构。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61109FA-5E38-4E26-BD3B-8F8CFF5631C5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模型输出不仅要满足语法，还需要选择合适的形式表达：变量类型、假设结构和结论目标都必须明确。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49156F2-9095-413B-8552-5AEE8A8D2627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6572250" cy="27813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91BA0E2-9A5B-4FE0-895F-DD1C91E71C60}"/>
              </a:ext>
            </a:extLst>
          </p:cNvPr>
          <p:cNvSpPr>
            <a:spLocks noGrp="1"/>
          </p:cNvSpPr>
          <p:nvPr/>
        </p:nvSpPr>
        <p:spPr>
          <a:xfrm>
            <a:off x="800100" y="2286000"/>
            <a:ext cx="63055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论文原图：Case Study 1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390055" y="2533650"/>
            <a:ext cx="5125641" cy="20002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AE0C7C6-74CD-4F13-8821-D95C2B6DBFD4}"/>
              </a:ext>
            </a:extLst>
          </p:cNvPr>
          <p:cNvSpPr>
            <a:spLocks noGrp="1"/>
          </p:cNvSpPr>
          <p:nvPr/>
        </p:nvSpPr>
        <p:spPr>
          <a:xfrm>
            <a:off x="7715250" y="2247900"/>
            <a:ext cx="3314700" cy="7429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6705DF3-14A9-4630-9662-1215634ED8FE}"/>
              </a:ext>
            </a:extLst>
          </p:cNvPr>
          <p:cNvSpPr>
            <a:spLocks noGrp="1"/>
          </p:cNvSpPr>
          <p:nvPr/>
        </p:nvSpPr>
        <p:spPr>
          <a:xfrm>
            <a:off x="7924800" y="2400300"/>
            <a:ext cx="28575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关键 1：类型选择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E52959F-4843-42B2-8C07-4933E203FA35}"/>
              </a:ext>
            </a:extLst>
          </p:cNvPr>
          <p:cNvSpPr>
            <a:spLocks noGrp="1"/>
          </p:cNvSpPr>
          <p:nvPr/>
        </p:nvSpPr>
        <p:spPr>
          <a:xfrm>
            <a:off x="7924800" y="2686050"/>
            <a:ext cx="27813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7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“from non-negative integers into itself” 被形式化为 f :: nat ⇒ nat。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EACB347-9327-4FE8-BEB2-D79F698280D7}"/>
              </a:ext>
            </a:extLst>
          </p:cNvPr>
          <p:cNvSpPr>
            <a:spLocks noGrp="1"/>
          </p:cNvSpPr>
          <p:nvPr/>
        </p:nvSpPr>
        <p:spPr>
          <a:xfrm>
            <a:off x="7715250" y="3200400"/>
            <a:ext cx="3314700" cy="8191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AACE161-AA06-490E-A8C3-9497C619DC34}"/>
              </a:ext>
            </a:extLst>
          </p:cNvPr>
          <p:cNvSpPr>
            <a:spLocks noGrp="1"/>
          </p:cNvSpPr>
          <p:nvPr/>
        </p:nvSpPr>
        <p:spPr>
          <a:xfrm>
            <a:off x="7924800" y="3352800"/>
            <a:ext cx="28575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关键 2：非存在命题的改写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85D6CCE-4F87-4D81-9102-0C916ACEFE4F}"/>
              </a:ext>
            </a:extLst>
          </p:cNvPr>
          <p:cNvSpPr>
            <a:spLocks noGrp="1"/>
          </p:cNvSpPr>
          <p:nvPr/>
        </p:nvSpPr>
        <p:spPr>
          <a:xfrm>
            <a:off x="7924800" y="3638550"/>
            <a:ext cx="278130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7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“不存在这样的 f” 被转写为：假设存在 f 且满足条件，然后证明 False。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F999E68-3AB0-449D-A98C-B64BCE475D37}"/>
              </a:ext>
            </a:extLst>
          </p:cNvPr>
          <p:cNvSpPr>
            <a:spLocks noGrp="1"/>
          </p:cNvSpPr>
          <p:nvPr/>
        </p:nvSpPr>
        <p:spPr>
          <a:xfrm>
            <a:off x="7715250" y="4229100"/>
            <a:ext cx="3314700" cy="8191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42FA17-3AC7-4030-A80B-6DE6CE36E610}"/>
              </a:ext>
            </a:extLst>
          </p:cNvPr>
          <p:cNvSpPr>
            <a:spLocks noGrp="1"/>
          </p:cNvSpPr>
          <p:nvPr/>
        </p:nvSpPr>
        <p:spPr>
          <a:xfrm>
            <a:off x="7924800" y="4381500"/>
            <a:ext cx="28575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教学重点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CFBFE0A-CFF5-40DA-9102-4A808E8AFA68}"/>
              </a:ext>
            </a:extLst>
          </p:cNvPr>
          <p:cNvSpPr>
            <a:spLocks noGrp="1"/>
          </p:cNvSpPr>
          <p:nvPr/>
        </p:nvSpPr>
        <p:spPr>
          <a:xfrm>
            <a:off x="7924800" y="4667250"/>
            <a:ext cx="278130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7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该案例说明 autoformalization 涉及数学表达重构，而不只是自然语言词序到形式符号的替换。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83C6E50-E087-4703-B893-CA8CF2184D2B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2022, Figure 1.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7EED640-80D1-44A8-B5B9-D05A81EF9E43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06E5E2C-60A1-4838-99B6-70F995E2EA03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871044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id="{F85C4BB0-42FC-494E-BA04-0F02490A7D6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76F4CE98-026F-4033-AFE7-1CE43211E5C7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9639E0E1-C487-4B67-93BA-A0AAB0F60B91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METHOD PIPELINE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95A65E3-647A-4F79-9A30-82B05012D89C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论文的第二个贡献是将自动形式化用于神经定理证明器的</a:t>
            </a:r>
            <a:r>
              <a:rPr sz="2250" b="1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 expert iteration。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7507831-0BD5-44E7-A682-7BDBD2B49E1A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自动形式化不只是评测模型翻译能力；它还可以生成 prover 可尝试证明的新命题，从而产生可验证训练数据。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491F90-5732-4BDB-B8B7-65333774DA73}"/>
              </a:ext>
            </a:extLst>
          </p:cNvPr>
          <p:cNvSpPr>
            <a:spLocks noGrp="1"/>
          </p:cNvSpPr>
          <p:nvPr/>
        </p:nvSpPr>
        <p:spPr>
          <a:xfrm>
            <a:off x="514350" y="2686050"/>
            <a:ext cx="1447800" cy="8953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E9B424-9017-46D7-87DD-85E1242FE003}"/>
              </a:ext>
            </a:extLst>
          </p:cNvPr>
          <p:cNvSpPr>
            <a:spLocks noGrp="1"/>
          </p:cNvSpPr>
          <p:nvPr/>
        </p:nvSpPr>
        <p:spPr>
          <a:xfrm>
            <a:off x="514350" y="2686050"/>
            <a:ext cx="14478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6A5AF17-2EC7-4245-8960-0179CBA998A9}"/>
              </a:ext>
            </a:extLst>
          </p:cNvPr>
          <p:cNvSpPr>
            <a:spLocks noGrp="1"/>
          </p:cNvSpPr>
          <p:nvPr/>
        </p:nvSpPr>
        <p:spPr>
          <a:xfrm>
            <a:off x="628650" y="2819400"/>
            <a:ext cx="12192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3908 个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MATH 训练题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5A08537-F002-460F-A097-74B38EE28980}"/>
              </a:ext>
            </a:extLst>
          </p:cNvPr>
          <p:cNvSpPr>
            <a:spLocks noGrp="1"/>
          </p:cNvSpPr>
          <p:nvPr/>
        </p:nvSpPr>
        <p:spPr>
          <a:xfrm>
            <a:off x="2019300" y="29908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089D315-D237-4B64-A748-FFC7069745FE}"/>
              </a:ext>
            </a:extLst>
          </p:cNvPr>
          <p:cNvSpPr>
            <a:spLocks noGrp="1"/>
          </p:cNvSpPr>
          <p:nvPr/>
        </p:nvSpPr>
        <p:spPr>
          <a:xfrm>
            <a:off x="2419350" y="2686050"/>
            <a:ext cx="1447800" cy="895350"/>
          </a:xfrm>
          <a:prstGeom prst="rect">
            <a:avLst/>
          </a:prstGeom>
          <a:solidFill>
            <a:srgbClr val="F3EBCB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5043B4F-B78F-4CDC-853D-18B9AE490F06}"/>
              </a:ext>
            </a:extLst>
          </p:cNvPr>
          <p:cNvSpPr>
            <a:spLocks noGrp="1"/>
          </p:cNvSpPr>
          <p:nvPr/>
        </p:nvSpPr>
        <p:spPr>
          <a:xfrm>
            <a:off x="2419350" y="2686050"/>
            <a:ext cx="14478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FDA25CE-A9A5-464E-9824-5E86B026965C}"/>
              </a:ext>
            </a:extLst>
          </p:cNvPr>
          <p:cNvSpPr>
            <a:spLocks noGrp="1"/>
          </p:cNvSpPr>
          <p:nvPr/>
        </p:nvSpPr>
        <p:spPr>
          <a:xfrm>
            <a:off x="2533650" y="2819400"/>
            <a:ext cx="12192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Codex 少样例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自动形式化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C9DA7FC-7E01-4729-938A-96BE86498FCC}"/>
              </a:ext>
            </a:extLst>
          </p:cNvPr>
          <p:cNvSpPr>
            <a:spLocks noGrp="1"/>
          </p:cNvSpPr>
          <p:nvPr/>
        </p:nvSpPr>
        <p:spPr>
          <a:xfrm>
            <a:off x="3924300" y="29908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8F39FDE-A6CF-4D57-A142-2DB9345C5A9F}"/>
              </a:ext>
            </a:extLst>
          </p:cNvPr>
          <p:cNvSpPr>
            <a:spLocks noGrp="1"/>
          </p:cNvSpPr>
          <p:nvPr/>
        </p:nvSpPr>
        <p:spPr>
          <a:xfrm>
            <a:off x="4324350" y="2686050"/>
            <a:ext cx="1447800" cy="8953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4304D17-B15F-42AB-884C-E50CF640C06E}"/>
              </a:ext>
            </a:extLst>
          </p:cNvPr>
          <p:cNvSpPr>
            <a:spLocks noGrp="1"/>
          </p:cNvSpPr>
          <p:nvPr/>
        </p:nvSpPr>
        <p:spPr>
          <a:xfrm>
            <a:off x="4324350" y="2686050"/>
            <a:ext cx="14478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4C9E023-CF67-4BB1-BE5A-2DBCC9878AE7}"/>
              </a:ext>
            </a:extLst>
          </p:cNvPr>
          <p:cNvSpPr>
            <a:spLocks noGrp="1"/>
          </p:cNvSpPr>
          <p:nvPr/>
        </p:nvSpPr>
        <p:spPr>
          <a:xfrm>
            <a:off x="4438650" y="2819400"/>
            <a:ext cx="12192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3363 个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语法正确命题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7B827C0-5144-49F2-BFAE-20E012A8ED8E}"/>
              </a:ext>
            </a:extLst>
          </p:cNvPr>
          <p:cNvSpPr>
            <a:spLocks noGrp="1"/>
          </p:cNvSpPr>
          <p:nvPr/>
        </p:nvSpPr>
        <p:spPr>
          <a:xfrm>
            <a:off x="5829300" y="29908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076BDCD-795F-4967-A8F2-408AE25C74CA}"/>
              </a:ext>
            </a:extLst>
          </p:cNvPr>
          <p:cNvSpPr>
            <a:spLocks noGrp="1"/>
          </p:cNvSpPr>
          <p:nvPr/>
        </p:nvSpPr>
        <p:spPr>
          <a:xfrm>
            <a:off x="6229350" y="2686050"/>
            <a:ext cx="1447800" cy="8953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20650B4-C793-40D7-9270-C914A094E248}"/>
              </a:ext>
            </a:extLst>
          </p:cNvPr>
          <p:cNvSpPr>
            <a:spLocks noGrp="1"/>
          </p:cNvSpPr>
          <p:nvPr/>
        </p:nvSpPr>
        <p:spPr>
          <a:xfrm>
            <a:off x="6229350" y="2686050"/>
            <a:ext cx="14478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B59D6A8-690F-444F-9113-0322178FDFFD}"/>
              </a:ext>
            </a:extLst>
          </p:cNvPr>
          <p:cNvSpPr>
            <a:spLocks noGrp="1"/>
          </p:cNvSpPr>
          <p:nvPr/>
        </p:nvSpPr>
        <p:spPr>
          <a:xfrm>
            <a:off x="6343650" y="2819400"/>
            <a:ext cx="12192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Thor prover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搜索</a:t>
            </a:r>
            <a:r>
              <a:rPr sz="945" b="1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 Isabelle </a:t>
            </a:r>
            <a:r>
              <a:rPr sz="945" b="1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证明</a:t>
            </a:r>
            <a:endParaRPr sz="945" b="1" dirty="0">
              <a:solidFill>
                <a:srgbClr val="1E252B"/>
              </a:solidFill>
              <a:latin typeface="Microsoft YaHei UI"/>
              <a:ea typeface="Microsoft YaHei UI"/>
              <a:cs typeface="Microsoft YaHei UI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24346D2-A93A-4424-A4A3-C08C9285A8EE}"/>
              </a:ext>
            </a:extLst>
          </p:cNvPr>
          <p:cNvSpPr>
            <a:spLocks noGrp="1"/>
          </p:cNvSpPr>
          <p:nvPr/>
        </p:nvSpPr>
        <p:spPr>
          <a:xfrm>
            <a:off x="7734300" y="29908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4D90612-982C-4F56-B634-B39382FAF537}"/>
              </a:ext>
            </a:extLst>
          </p:cNvPr>
          <p:cNvSpPr>
            <a:spLocks noGrp="1"/>
          </p:cNvSpPr>
          <p:nvPr/>
        </p:nvSpPr>
        <p:spPr>
          <a:xfrm>
            <a:off x="8134350" y="2686050"/>
            <a:ext cx="1447800" cy="895350"/>
          </a:xfrm>
          <a:prstGeom prst="rect">
            <a:avLst/>
          </a:prstGeom>
          <a:solidFill>
            <a:srgbClr val="EFE0D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7DA64E3-3E3E-430D-81C8-D3D4284678A7}"/>
              </a:ext>
            </a:extLst>
          </p:cNvPr>
          <p:cNvSpPr>
            <a:spLocks noGrp="1"/>
          </p:cNvSpPr>
          <p:nvPr/>
        </p:nvSpPr>
        <p:spPr>
          <a:xfrm>
            <a:off x="8134350" y="2686050"/>
            <a:ext cx="1447800" cy="38100"/>
          </a:xfrm>
          <a:prstGeom prst="rect">
            <a:avLst/>
          </a:prstGeom>
          <a:solidFill>
            <a:srgbClr val="8B4A3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AF5E5A9-1B54-4206-B3A1-A1B5C3CAC7C3}"/>
              </a:ext>
            </a:extLst>
          </p:cNvPr>
          <p:cNvSpPr>
            <a:spLocks noGrp="1"/>
          </p:cNvSpPr>
          <p:nvPr/>
        </p:nvSpPr>
        <p:spPr>
          <a:xfrm>
            <a:off x="8248650" y="2819400"/>
            <a:ext cx="12192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成功证明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通过 proof checker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D87337A-6F78-42FD-8F8F-ECE62D57283F}"/>
              </a:ext>
            </a:extLst>
          </p:cNvPr>
          <p:cNvSpPr>
            <a:spLocks noGrp="1"/>
          </p:cNvSpPr>
          <p:nvPr/>
        </p:nvSpPr>
        <p:spPr>
          <a:xfrm>
            <a:off x="9639300" y="2990850"/>
            <a:ext cx="3429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AACAF77-EAB5-4EC7-BE09-A580B7D3079F}"/>
              </a:ext>
            </a:extLst>
          </p:cNvPr>
          <p:cNvSpPr>
            <a:spLocks noGrp="1"/>
          </p:cNvSpPr>
          <p:nvPr/>
        </p:nvSpPr>
        <p:spPr>
          <a:xfrm>
            <a:off x="10039350" y="2686050"/>
            <a:ext cx="1447800" cy="8953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957BE62-DCF8-4A33-959E-4D48F36F13D9}"/>
              </a:ext>
            </a:extLst>
          </p:cNvPr>
          <p:cNvSpPr>
            <a:spLocks noGrp="1"/>
          </p:cNvSpPr>
          <p:nvPr/>
        </p:nvSpPr>
        <p:spPr>
          <a:xfrm>
            <a:off x="10039350" y="2686050"/>
            <a:ext cx="1447800" cy="3810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870A510-FB99-4390-BB81-701620EAB508}"/>
              </a:ext>
            </a:extLst>
          </p:cNvPr>
          <p:cNvSpPr>
            <a:spLocks noGrp="1"/>
          </p:cNvSpPr>
          <p:nvPr/>
        </p:nvSpPr>
        <p:spPr>
          <a:xfrm>
            <a:off x="10153650" y="2819400"/>
            <a:ext cx="12192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微调 prover</a:t>
            </a:r>
          </a:p>
          <a:p>
            <a:pPr algn="ctr">
              <a:def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4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进入下一轮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8EED1DE-3F9A-42AF-8D56-267281896654}"/>
              </a:ext>
            </a:extLst>
          </p:cNvPr>
          <p:cNvSpPr>
            <a:spLocks noGrp="1"/>
          </p:cNvSpPr>
          <p:nvPr/>
        </p:nvSpPr>
        <p:spPr>
          <a:xfrm>
            <a:off x="819150" y="4438650"/>
            <a:ext cx="10401300" cy="7810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E16C9ED-101B-4703-88CB-96A089D90EAB}"/>
              </a:ext>
            </a:extLst>
          </p:cNvPr>
          <p:cNvSpPr>
            <a:spLocks noGrp="1"/>
          </p:cNvSpPr>
          <p:nvPr/>
        </p:nvSpPr>
        <p:spPr>
          <a:xfrm>
            <a:off x="1162050" y="4705350"/>
            <a:ext cx="971550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3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expert iteration 的含义：用当前 prover 生成可验证证明，再用这些成功样本训练下一版 prover；自动形式化提供了可供 prover 尝试的新 statement 集合。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47F1D23-7CA8-432A-BEC3-938C07A86FBE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2022, Sections 5.1-5.3.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C70FE84-2717-427D-9F9B-52D1C00ED05C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EC1C6C9-337F-4024-9287-EDB43B00CED3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528384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A56534BC-9E17-429E-BF28-4150DF3496C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A9CB5542-10C5-4ADC-83A9-D14D97AD3A83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BD89ACBA-061E-4F73-8EB7-D48B1DAF0BA4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ERROR ANALYSIS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9B235B3-0637-4485-9DB3-CE2D1819E32C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人工失败分析显示，主要瓶颈是概念对齐和隐含条件，而非单纯语法错误。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35A7D07-89A9-43CE-9A9E-A406998435C8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作者人工检查 150 个 Codex 输出并分类错误；这为后续 semantic evaluation 与 retrieval grounding 提供了问题动机。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CAAC7F3-E206-473E-9708-960A597FAC0A}"/>
              </a:ext>
            </a:extLst>
          </p:cNvPr>
          <p:cNvSpPr>
            <a:spLocks noGrp="1"/>
          </p:cNvSpPr>
          <p:nvPr/>
        </p:nvSpPr>
        <p:spPr>
          <a:xfrm>
            <a:off x="514350" y="2133600"/>
            <a:ext cx="6667500" cy="28956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80F7259-C734-4FA8-85C6-20AA254512F7}"/>
              </a:ext>
            </a:extLst>
          </p:cNvPr>
          <p:cNvSpPr>
            <a:spLocks noGrp="1"/>
          </p:cNvSpPr>
          <p:nvPr/>
        </p:nvSpPr>
        <p:spPr>
          <a:xfrm>
            <a:off x="647700" y="2228850"/>
            <a:ext cx="64008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论文原表：Table 2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37185" y="2495550"/>
            <a:ext cx="6221830" cy="24003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EE578FD-9D39-44FD-A7C7-63B925294837}"/>
              </a:ext>
            </a:extLst>
          </p:cNvPr>
          <p:cNvSpPr>
            <a:spLocks noGrp="1"/>
          </p:cNvSpPr>
          <p:nvPr/>
        </p:nvSpPr>
        <p:spPr>
          <a:xfrm>
            <a:off x="7524750" y="2247900"/>
            <a:ext cx="3429000" cy="60960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30076F2-EA6B-4952-9E26-BBEBE73BFEBF}"/>
              </a:ext>
            </a:extLst>
          </p:cNvPr>
          <p:cNvSpPr>
            <a:spLocks noGrp="1"/>
          </p:cNvSpPr>
          <p:nvPr/>
        </p:nvSpPr>
        <p:spPr>
          <a:xfrm>
            <a:off x="7734300" y="2352675"/>
            <a:ext cx="9525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4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425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25.3%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D14644C-8A21-41EF-8668-D7F728E85CA8}"/>
              </a:ext>
            </a:extLst>
          </p:cNvPr>
          <p:cNvSpPr>
            <a:spLocks noGrp="1"/>
          </p:cNvSpPr>
          <p:nvPr/>
        </p:nvSpPr>
        <p:spPr>
          <a:xfrm>
            <a:off x="8839200" y="2343150"/>
            <a:ext cx="18669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150 个样本中 38 个 perfect translation。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E2722F7-8D3B-4C3D-85D2-0A54D046BD72}"/>
              </a:ext>
            </a:extLst>
          </p:cNvPr>
          <p:cNvSpPr>
            <a:spLocks noGrp="1"/>
          </p:cNvSpPr>
          <p:nvPr/>
        </p:nvSpPr>
        <p:spPr>
          <a:xfrm>
            <a:off x="7524750" y="2990850"/>
            <a:ext cx="34290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941AB0F-DE0B-44DE-80C6-B76A54016BFA}"/>
              </a:ext>
            </a:extLst>
          </p:cNvPr>
          <p:cNvSpPr>
            <a:spLocks noGrp="1"/>
          </p:cNvSpPr>
          <p:nvPr/>
        </p:nvSpPr>
        <p:spPr>
          <a:xfrm>
            <a:off x="7734300" y="3095625"/>
            <a:ext cx="9525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4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4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定义对齐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5E8D575-E800-42B7-A7B0-81C840067E0F}"/>
              </a:ext>
            </a:extLst>
          </p:cNvPr>
          <p:cNvSpPr>
            <a:spLocks noGrp="1"/>
          </p:cNvSpPr>
          <p:nvPr/>
        </p:nvSpPr>
        <p:spPr>
          <a:xfrm>
            <a:off x="8839200" y="3086100"/>
            <a:ext cx="18669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例如 smallest、factorial、linear function 等自然概念需要映射到形式库对象。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354C379-C2C8-4139-9F46-DB7CE1890998}"/>
              </a:ext>
            </a:extLst>
          </p:cNvPr>
          <p:cNvSpPr>
            <a:spLocks noGrp="1"/>
          </p:cNvSpPr>
          <p:nvPr/>
        </p:nvSpPr>
        <p:spPr>
          <a:xfrm>
            <a:off x="7524750" y="3733800"/>
            <a:ext cx="34290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B6943CD-1ABD-4C2A-92AF-FBC38AB6F7E9}"/>
              </a:ext>
            </a:extLst>
          </p:cNvPr>
          <p:cNvSpPr>
            <a:spLocks noGrp="1"/>
          </p:cNvSpPr>
          <p:nvPr/>
        </p:nvSpPr>
        <p:spPr>
          <a:xfrm>
            <a:off x="7734300" y="3838575"/>
            <a:ext cx="9525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4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4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隐含假设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F9778F5-0E4D-43ED-A3E9-D04964F40D74}"/>
              </a:ext>
            </a:extLst>
          </p:cNvPr>
          <p:cNvSpPr>
            <a:spLocks noGrp="1"/>
          </p:cNvSpPr>
          <p:nvPr/>
        </p:nvSpPr>
        <p:spPr>
          <a:xfrm>
            <a:off x="8839200" y="3829050"/>
            <a:ext cx="18669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自然语言省略的变量域、约束和上下文在形式语言中必须显式写出。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58CA66C-9255-4F78-926A-B0D6BE5A260F}"/>
              </a:ext>
            </a:extLst>
          </p:cNvPr>
          <p:cNvSpPr>
            <a:spLocks noGrp="1"/>
          </p:cNvSpPr>
          <p:nvPr/>
        </p:nvSpPr>
        <p:spPr>
          <a:xfrm>
            <a:off x="7524750" y="4476750"/>
            <a:ext cx="34290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2020EDF-776C-4D00-933B-4B4C2789D827}"/>
              </a:ext>
            </a:extLst>
          </p:cNvPr>
          <p:cNvSpPr>
            <a:spLocks noGrp="1"/>
          </p:cNvSpPr>
          <p:nvPr/>
        </p:nvSpPr>
        <p:spPr>
          <a:xfrm>
            <a:off x="7734300" y="4581525"/>
            <a:ext cx="9525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4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425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后续影响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3195CCE-9FAD-4264-B2CC-1B9A67CDF553}"/>
              </a:ext>
            </a:extLst>
          </p:cNvPr>
          <p:cNvSpPr>
            <a:spLocks noGrp="1"/>
          </p:cNvSpPr>
          <p:nvPr/>
        </p:nvSpPr>
        <p:spPr>
          <a:xfrm>
            <a:off x="8839200" y="4572000"/>
            <a:ext cx="18669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15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这些失败模式直接引出 ProofNet、BEq+、ATLAS、Aria 等后续路线。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3645355-36D2-4DCC-8756-321DDB1B3E01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2022, Table 2 and Section 4.4.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2FAF8CB-797A-4A71-8F27-19857857AFA4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2B0C558-45D7-4645-8BA9-548FA6E61F1E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49181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A77EA7D-0F1A-4BBD-A7AA-A39B0AA1B2FE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8A717059-A81B-4C57-8357-441DC27B1A3B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A1412971-BE9F-49F3-90C2-E0EF71FC9D2E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EXPERIMENTAL RESULT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1EEA98B-D77A-4B3C-B78E-EEE59AE59FB6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Table 3 的核心结论：自动形式化命题可提升 miniF2F 上的证明成功率。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618D26-830E-4A6B-B1C9-E0FDF85999B8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评估对象不是自然语言答案，而是 Isabelle prover 在 miniF2F formal benchmark 上能否找到可检查证明。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811F3A-5D7D-481C-B65D-FDFB7017B82E}"/>
              </a:ext>
            </a:extLst>
          </p:cNvPr>
          <p:cNvSpPr>
            <a:spLocks noGrp="1"/>
          </p:cNvSpPr>
          <p:nvPr/>
        </p:nvSpPr>
        <p:spPr>
          <a:xfrm>
            <a:off x="647700" y="2209800"/>
            <a:ext cx="5524500" cy="23050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19CD48F-96D4-4A7E-8D61-917949AA9388}"/>
              </a:ext>
            </a:extLst>
          </p:cNvPr>
          <p:cNvSpPr>
            <a:spLocks noGrp="1"/>
          </p:cNvSpPr>
          <p:nvPr/>
        </p:nvSpPr>
        <p:spPr>
          <a:xfrm>
            <a:off x="781050" y="2305050"/>
            <a:ext cx="52578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论文原表：Table 3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743075" y="2571750"/>
            <a:ext cx="3333750" cy="14287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D9F2110-0BA7-48FE-AD11-F54634F97BAD}"/>
              </a:ext>
            </a:extLst>
          </p:cNvPr>
          <p:cNvSpPr>
            <a:spLocks noGrp="1"/>
          </p:cNvSpPr>
          <p:nvPr/>
        </p:nvSpPr>
        <p:spPr>
          <a:xfrm>
            <a:off x="6743700" y="2247900"/>
            <a:ext cx="4000500" cy="9906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17E319-5680-49E7-A7EB-B105D57D0433}"/>
              </a:ext>
            </a:extLst>
          </p:cNvPr>
          <p:cNvSpPr>
            <a:spLocks noGrp="1"/>
          </p:cNvSpPr>
          <p:nvPr/>
        </p:nvSpPr>
        <p:spPr>
          <a:xfrm>
            <a:off x="6991350" y="2419350"/>
            <a:ext cx="1714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7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7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FMSCL baseline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BBEE92E-4847-415B-B6A8-BD8227BF489A}"/>
              </a:ext>
            </a:extLst>
          </p:cNvPr>
          <p:cNvSpPr>
            <a:spLocks noGrp="1"/>
          </p:cNvSpPr>
          <p:nvPr/>
        </p:nvSpPr>
        <p:spPr>
          <a:xfrm>
            <a:off x="6991350" y="2686050"/>
            <a:ext cx="12192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29.6%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6AD4D9-6B16-492A-8E81-60142F6E54DD}"/>
              </a:ext>
            </a:extLst>
          </p:cNvPr>
          <p:cNvSpPr>
            <a:spLocks noGrp="1"/>
          </p:cNvSpPr>
          <p:nvPr/>
        </p:nvSpPr>
        <p:spPr>
          <a:xfrm>
            <a:off x="8420100" y="2686050"/>
            <a:ext cx="43815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21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10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→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250D960-A452-41AF-914B-2AC3E810BC24}"/>
              </a:ext>
            </a:extLst>
          </p:cNvPr>
          <p:cNvSpPr>
            <a:spLocks noGrp="1"/>
          </p:cNvSpPr>
          <p:nvPr/>
        </p:nvSpPr>
        <p:spPr>
          <a:xfrm>
            <a:off x="9086850" y="2686050"/>
            <a:ext cx="123825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35.2%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F530257-4B42-4BA1-8D0A-A89363500698}"/>
              </a:ext>
            </a:extLst>
          </p:cNvPr>
          <p:cNvSpPr>
            <a:spLocks noGrp="1"/>
          </p:cNvSpPr>
          <p:nvPr/>
        </p:nvSpPr>
        <p:spPr>
          <a:xfrm>
            <a:off x="6743700" y="3409950"/>
            <a:ext cx="4000500" cy="106680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259A010-9A4A-4C59-B593-47CF63D684DD}"/>
              </a:ext>
            </a:extLst>
          </p:cNvPr>
          <p:cNvSpPr>
            <a:spLocks noGrp="1"/>
          </p:cNvSpPr>
          <p:nvPr/>
        </p:nvSpPr>
        <p:spPr>
          <a:xfrm>
            <a:off x="7067550" y="3676650"/>
            <a:ext cx="3352800" cy="552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2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解释方式：该结果说明自动形式化可以扩充 prover 的训练目标，并通过 proof checker 筛选出可靠训练样本；它没有证明自然语言题意总能被忠实形式化。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0BBD6BA-E6DF-4AD0-BF93-4CC78DF83DAE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2022, Table 3; miniF2F test proof rate.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CD0A9B4-A2B7-4D6E-B37B-0549C1539226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48FF1FB-30AA-4546-A921-6FEF88E4A2C5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697202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67C6E75A-CB04-4748-803A-49DDF6F40A4C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2811AC52-7A02-4123-B501-2D8BC08AF39A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5B1924F2-35A3-4C88-9891-09EE4468C298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CONTRIBUTION AND LIMITS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84EAB8E-7651-4987-9F13-2778BC94EF92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Wu et al. 提供了方向性证据，同时也暴露了后续研究的核心问题。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CAC528F-6B42-4E5B-BADB-D8A52FAF1F89}"/>
              </a:ext>
            </a:extLst>
          </p:cNvPr>
          <p:cNvSpPr>
            <a:spLocks noGrp="1"/>
          </p:cNvSpPr>
          <p:nvPr/>
        </p:nvSpPr>
        <p:spPr>
          <a:xfrm>
            <a:off x="552450" y="14287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其意义在于建立任务和闭环原型；其局限在于 statement 规模、语义对齐和研究级数学上下文。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5DAB968-E462-4A8C-8F69-F8BB3F9C104E}"/>
              </a:ext>
            </a:extLst>
          </p:cNvPr>
          <p:cNvSpPr>
            <a:spLocks noGrp="1"/>
          </p:cNvSpPr>
          <p:nvPr/>
        </p:nvSpPr>
        <p:spPr>
          <a:xfrm>
            <a:off x="628650" y="2209800"/>
            <a:ext cx="3200400" cy="12001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E40CF-C399-4C6E-9F89-C480970F0D03}"/>
              </a:ext>
            </a:extLst>
          </p:cNvPr>
          <p:cNvSpPr>
            <a:spLocks noGrp="1"/>
          </p:cNvSpPr>
          <p:nvPr/>
        </p:nvSpPr>
        <p:spPr>
          <a:xfrm>
            <a:off x="628650" y="2209800"/>
            <a:ext cx="47625" cy="12001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329845E-B16F-43A6-9A3B-59A13BBCE850}"/>
              </a:ext>
            </a:extLst>
          </p:cNvPr>
          <p:cNvSpPr>
            <a:spLocks noGrp="1"/>
          </p:cNvSpPr>
          <p:nvPr/>
        </p:nvSpPr>
        <p:spPr>
          <a:xfrm>
            <a:off x="800100" y="2343150"/>
            <a:ext cx="28956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贡献 1：任务可行性证据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4D8106B-E565-4F43-8ACB-99228738E4EF}"/>
              </a:ext>
            </a:extLst>
          </p:cNvPr>
          <p:cNvSpPr>
            <a:spLocks noGrp="1"/>
          </p:cNvSpPr>
          <p:nvPr/>
        </p:nvSpPr>
        <p:spPr>
          <a:xfrm>
            <a:off x="800100" y="2628900"/>
            <a:ext cx="28956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少样例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LLM </a:t>
            </a: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能生成一部分可解析且语义正确的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Isabelle theorem statements。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E6DEB2C-B028-423B-8590-AC7EACDF9C3D}"/>
              </a:ext>
            </a:extLst>
          </p:cNvPr>
          <p:cNvSpPr>
            <a:spLocks noGrp="1"/>
          </p:cNvSpPr>
          <p:nvPr/>
        </p:nvSpPr>
        <p:spPr>
          <a:xfrm>
            <a:off x="628650" y="3657600"/>
            <a:ext cx="3200400" cy="12001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3C5ACF4-A57D-4F58-9744-F5FA4759CF23}"/>
              </a:ext>
            </a:extLst>
          </p:cNvPr>
          <p:cNvSpPr>
            <a:spLocks noGrp="1"/>
          </p:cNvSpPr>
          <p:nvPr/>
        </p:nvSpPr>
        <p:spPr>
          <a:xfrm>
            <a:off x="628650" y="3657600"/>
            <a:ext cx="47625" cy="12001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8528103-2D39-4A27-8CC0-11FCCC337F46}"/>
              </a:ext>
            </a:extLst>
          </p:cNvPr>
          <p:cNvSpPr>
            <a:spLocks noGrp="1"/>
          </p:cNvSpPr>
          <p:nvPr/>
        </p:nvSpPr>
        <p:spPr>
          <a:xfrm>
            <a:off x="800100" y="3790950"/>
            <a:ext cx="28956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贡献</a:t>
            </a:r>
            <a:r>
              <a:rPr sz="1125" b="1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 2：训练闭环原型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C6A183-229F-48B8-85A5-5092B2D99C51}"/>
              </a:ext>
            </a:extLst>
          </p:cNvPr>
          <p:cNvSpPr>
            <a:spLocks noGrp="1"/>
          </p:cNvSpPr>
          <p:nvPr/>
        </p:nvSpPr>
        <p:spPr>
          <a:xfrm>
            <a:off x="800100" y="4076700"/>
            <a:ext cx="28956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自动形式化命题可作为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prover </a:t>
            </a: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搜索目标，成功证明可通过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 proof checker </a:t>
            </a:r>
            <a:r>
              <a:rPr sz="99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筛选并用于训练</a:t>
            </a:r>
            <a:r>
              <a:rPr sz="99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A2F29BC-63BC-410D-B8F0-60D7AF26C2DF}"/>
              </a:ext>
            </a:extLst>
          </p:cNvPr>
          <p:cNvSpPr>
            <a:spLocks noGrp="1"/>
          </p:cNvSpPr>
          <p:nvPr/>
        </p:nvSpPr>
        <p:spPr>
          <a:xfrm>
            <a:off x="4457700" y="2190750"/>
            <a:ext cx="3562350" cy="14859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1ED88FE-7A66-42CC-80FA-3E921848E106}"/>
              </a:ext>
            </a:extLst>
          </p:cNvPr>
          <p:cNvSpPr>
            <a:spLocks noGrp="1"/>
          </p:cNvSpPr>
          <p:nvPr/>
        </p:nvSpPr>
        <p:spPr>
          <a:xfrm>
            <a:off x="4591050" y="2286000"/>
            <a:ext cx="32956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25" b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局限示例：Figure 4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968446" y="2533650"/>
            <a:ext cx="2540858" cy="89535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8589705-1DF6-4F3C-8D36-DB510F6CD2D7}"/>
              </a:ext>
            </a:extLst>
          </p:cNvPr>
          <p:cNvSpPr>
            <a:spLocks noGrp="1"/>
          </p:cNvSpPr>
          <p:nvPr/>
        </p:nvSpPr>
        <p:spPr>
          <a:xfrm>
            <a:off x="4495800" y="3943350"/>
            <a:ext cx="348615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advanced mathematics 中，模型没有区分数的乘积、集合的乘积和拓扑空间的乘积；正确形式化需要更丰富的上下文和库 grounding。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CDA589C-551F-4228-977E-0D8103E54039}"/>
              </a:ext>
            </a:extLst>
          </p:cNvPr>
          <p:cNvSpPr>
            <a:spLocks noGrp="1"/>
          </p:cNvSpPr>
          <p:nvPr/>
        </p:nvSpPr>
        <p:spPr>
          <a:xfrm>
            <a:off x="8572500" y="2247900"/>
            <a:ext cx="2667000" cy="2533650"/>
          </a:xfrm>
          <a:prstGeom prst="rect">
            <a:avLst/>
          </a:prstGeom>
          <a:solidFill>
            <a:srgbClr val="172126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1026FF-95B3-4DA1-86A9-ABB8E6D23238}"/>
              </a:ext>
            </a:extLst>
          </p:cNvPr>
          <p:cNvSpPr>
            <a:spLocks noGrp="1"/>
          </p:cNvSpPr>
          <p:nvPr/>
        </p:nvSpPr>
        <p:spPr>
          <a:xfrm>
            <a:off x="8839200" y="2495550"/>
            <a:ext cx="20955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3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350" b="1">
                <a:solidFill>
                  <a:srgbClr val="FFFFFF"/>
                </a:solidFill>
                <a:latin typeface="Microsoft YaHei UI"/>
                <a:ea typeface="Microsoft YaHei UI"/>
                <a:cs typeface="Microsoft YaHei UI"/>
              </a:rPr>
              <a:t>引出后续论文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7DFD253-47EF-4B37-9A70-438DF7033920}"/>
              </a:ext>
            </a:extLst>
          </p:cNvPr>
          <p:cNvSpPr>
            <a:spLocks noGrp="1"/>
          </p:cNvSpPr>
          <p:nvPr/>
        </p:nvSpPr>
        <p:spPr>
          <a:xfrm>
            <a:off x="8839200" y="2952750"/>
            <a:ext cx="2095500" cy="1485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E8ECE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0">
                <a:solidFill>
                  <a:srgbClr val="E8ECEF"/>
                </a:solidFill>
                <a:latin typeface="Microsoft YaHei UI"/>
                <a:ea typeface="Microsoft YaHei UI"/>
                <a:cs typeface="Microsoft YaHei UI"/>
              </a:rPr>
              <a:t>ProofNet：更系统的本科数学 benchmark。</a:t>
            </a:r>
          </a:p>
          <a:p>
            <a:endParaRPr sz="1050" b="0">
              <a:solidFill>
                <a:srgbClr val="E8ECEF"/>
              </a:solidFill>
              <a:latin typeface="Microsoft YaHei UI"/>
              <a:ea typeface="Microsoft YaHei UI"/>
              <a:cs typeface="Microsoft YaHei UI"/>
            </a:endParaRPr>
          </a:p>
          <a:p>
            <a:pPr algn="l">
              <a:defRPr sz="1050" b="0">
                <a:solidFill>
                  <a:srgbClr val="E8ECE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0">
                <a:solidFill>
                  <a:srgbClr val="E8ECEF"/>
                </a:solidFill>
                <a:latin typeface="Microsoft YaHei UI"/>
                <a:ea typeface="Microsoft YaHei UI"/>
                <a:cs typeface="Microsoft YaHei UI"/>
              </a:rPr>
              <a:t>ATLAS / StepFun：扩大和改进 NL-FL 数据与模型训练。</a:t>
            </a:r>
          </a:p>
          <a:p>
            <a:endParaRPr sz="1050" b="0">
              <a:solidFill>
                <a:srgbClr val="E8ECEF"/>
              </a:solidFill>
              <a:latin typeface="Microsoft YaHei UI"/>
              <a:ea typeface="Microsoft YaHei UI"/>
              <a:cs typeface="Microsoft YaHei UI"/>
            </a:endParaRPr>
          </a:p>
          <a:p>
            <a:pPr algn="l">
              <a:defRPr sz="1050" b="0">
                <a:solidFill>
                  <a:srgbClr val="E8ECEF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50" b="0">
                <a:solidFill>
                  <a:srgbClr val="E8ECEF"/>
                </a:solidFill>
                <a:latin typeface="Microsoft YaHei UI"/>
                <a:ea typeface="Microsoft YaHei UI"/>
                <a:cs typeface="Microsoft YaHei UI"/>
              </a:rPr>
              <a:t>Aria / ProofFlow：检索、语义评分与证明结构形式化。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DB9E5F2-CEC5-45DB-9151-FBEBE959FFC6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Wu et al. 2022, Figure 4 and Discussion.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819BE6A-CE0E-4883-973E-64EFBBF29CE9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2C4B35B-C1AE-47B5-BA76-CD8484CB7A52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2047174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8B91F234-9F8E-48E2-A1C4-140AB4F1A90F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6F2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kicker-marker">
            <a:extLst>
              <a:ext uri="{FF2B5EF4-FFF2-40B4-BE49-F238E27FC236}">
                <a16:creationId xmlns:a16="http://schemas.microsoft.com/office/drawing/2014/main" id="{4F869910-FA12-4214-B0A8-63D0DD94499C}"/>
              </a:ext>
            </a:extLst>
          </p:cNvPr>
          <p:cNvSpPr>
            <a:spLocks noGrp="1"/>
          </p:cNvSpPr>
          <p:nvPr/>
        </p:nvSpPr>
        <p:spPr>
          <a:xfrm>
            <a:off x="514350" y="495300"/>
            <a:ext cx="209550" cy="190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kicker-label">
            <a:extLst>
              <a:ext uri="{FF2B5EF4-FFF2-40B4-BE49-F238E27FC236}">
                <a16:creationId xmlns:a16="http://schemas.microsoft.com/office/drawing/2014/main" id="{FA64DCCA-404F-4383-8CA0-86C06AEBDE86}"/>
              </a:ext>
            </a:extLst>
          </p:cNvPr>
          <p:cNvSpPr>
            <a:spLocks noGrp="1"/>
          </p:cNvSpPr>
          <p:nvPr/>
        </p:nvSpPr>
        <p:spPr>
          <a:xfrm>
            <a:off x="819150" y="400050"/>
            <a:ext cx="53340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863" b="1">
                <a:solidFill>
                  <a:srgbClr val="235F61"/>
                </a:solidFill>
                <a:latin typeface="Microsoft YaHei UI"/>
                <a:ea typeface="Microsoft YaHei UI"/>
                <a:cs typeface="Microsoft YaHei UI"/>
              </a:rPr>
              <a:t>BENCHMARK TURN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0481EB-1170-4DA9-A4F9-40E0343A9E42}"/>
              </a:ext>
            </a:extLst>
          </p:cNvPr>
          <p:cNvSpPr>
            <a:spLocks noGrp="1"/>
          </p:cNvSpPr>
          <p:nvPr/>
        </p:nvSpPr>
        <p:spPr>
          <a:xfrm>
            <a:off x="514350" y="742950"/>
            <a:ext cx="9525000" cy="666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25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2250" b="1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ProofNet</a:t>
            </a:r>
            <a:r>
              <a:rPr sz="2250" b="1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 </a:t>
            </a:r>
            <a:r>
              <a:rPr sz="2250" b="1" dirty="0" err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将自动形式化从竞赛题推进到本科数学教材命题</a:t>
            </a:r>
            <a:r>
              <a:rPr sz="2250" b="1" dirty="0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B98A3C0-C557-4F7A-8494-8F1EB88F9266}"/>
              </a:ext>
            </a:extLst>
          </p:cNvPr>
          <p:cNvSpPr>
            <a:spLocks noGrp="1"/>
          </p:cNvSpPr>
          <p:nvPr/>
        </p:nvSpPr>
        <p:spPr>
          <a:xfrm>
            <a:off x="514350" y="140970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20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benchmark </a:t>
            </a:r>
            <a:r>
              <a:rPr sz="1200" b="0" dirty="0" err="1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是一组带有统一输入、输出和评价规则的测试样本；它决定了我们如何定义“模型会不会大学数学</a:t>
            </a:r>
            <a:r>
              <a:rPr sz="1200" b="0" dirty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”。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3A9350-9200-4411-BFEC-BDEA7E3866E3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3257550" cy="135255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D7091F4-D2CF-4D26-B00C-D4090D405297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47625" cy="13525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0134327-7142-4F20-9AC1-388E7F241AD6}"/>
              </a:ext>
            </a:extLst>
          </p:cNvPr>
          <p:cNvSpPr>
            <a:spLocks noGrp="1"/>
          </p:cNvSpPr>
          <p:nvPr/>
        </p:nvSpPr>
        <p:spPr>
          <a:xfrm>
            <a:off x="838200" y="2276475"/>
            <a:ext cx="29527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研究问题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14ADF3-44BD-4DC2-8AF2-F476AB3E4B4E}"/>
              </a:ext>
            </a:extLst>
          </p:cNvPr>
          <p:cNvSpPr>
            <a:spLocks noGrp="1"/>
          </p:cNvSpPr>
          <p:nvPr/>
        </p:nvSpPr>
        <p:spPr>
          <a:xfrm>
            <a:off x="838200" y="2562225"/>
            <a:ext cx="2952750" cy="819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在缺少大规模自然语言-形式语言平行语料的条件下，如何评价模型是否能把本科数学命题转化为 Lean theorem statement？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CE0CD93-6DE6-40B9-BAE2-5667266CF1F2}"/>
              </a:ext>
            </a:extLst>
          </p:cNvPr>
          <p:cNvSpPr>
            <a:spLocks noGrp="1"/>
          </p:cNvSpPr>
          <p:nvPr/>
        </p:nvSpPr>
        <p:spPr>
          <a:xfrm>
            <a:off x="666750" y="3762375"/>
            <a:ext cx="3257550" cy="1276350"/>
          </a:xfrm>
          <a:prstGeom prst="rect">
            <a:avLst/>
          </a:prstGeom>
          <a:solidFill>
            <a:srgbClr val="DDEBE8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A71D5A8-7648-472C-8196-69A2132CCE79}"/>
              </a:ext>
            </a:extLst>
          </p:cNvPr>
          <p:cNvSpPr>
            <a:spLocks noGrp="1"/>
          </p:cNvSpPr>
          <p:nvPr/>
        </p:nvSpPr>
        <p:spPr>
          <a:xfrm>
            <a:off x="666750" y="3762375"/>
            <a:ext cx="47625" cy="1276350"/>
          </a:xfrm>
          <a:prstGeom prst="rect">
            <a:avLst/>
          </a:prstGeom>
          <a:solidFill>
            <a:srgbClr val="235F6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3C51907-BBEA-4129-9E04-CF947746DCD9}"/>
              </a:ext>
            </a:extLst>
          </p:cNvPr>
          <p:cNvSpPr>
            <a:spLocks noGrp="1"/>
          </p:cNvSpPr>
          <p:nvPr/>
        </p:nvSpPr>
        <p:spPr>
          <a:xfrm>
            <a:off x="838200" y="3895725"/>
            <a:ext cx="29527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125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数据构成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0CF36AA-A5A5-4572-BA04-BF82EDDCC317}"/>
              </a:ext>
            </a:extLst>
          </p:cNvPr>
          <p:cNvSpPr>
            <a:spLocks noGrp="1"/>
          </p:cNvSpPr>
          <p:nvPr/>
        </p:nvSpPr>
        <p:spPr>
          <a:xfrm>
            <a:off x="838200" y="4181475"/>
            <a:ext cx="2952750" cy="742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0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371 个样本；每个样本包含自然语言 theorem statement、自然语言 proof，以及 Lean 3 中的 formal theorem statement。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96547C6-1ACA-4E20-8660-AEE2761B4B06}"/>
              </a:ext>
            </a:extLst>
          </p:cNvPr>
          <p:cNvSpPr>
            <a:spLocks noGrp="1"/>
          </p:cNvSpPr>
          <p:nvPr/>
        </p:nvSpPr>
        <p:spPr>
          <a:xfrm>
            <a:off x="4476750" y="2076450"/>
            <a:ext cx="6096000" cy="3048000"/>
          </a:xfrm>
          <a:prstGeom prst="rect">
            <a:avLst/>
          </a:prstGeom>
          <a:solidFill>
            <a:srgbClr val="FFFFFF"/>
          </a:solidFill>
          <a:ln w="9525">
            <a:solidFill>
              <a:srgbClr val="D8D1C7"/>
            </a:solidFill>
            <a:prstDash val="solid"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FEF8E20-B56F-4013-BD0B-F694E5D062A1}"/>
              </a:ext>
            </a:extLst>
          </p:cNvPr>
          <p:cNvSpPr>
            <a:spLocks noGrp="1"/>
          </p:cNvSpPr>
          <p:nvPr/>
        </p:nvSpPr>
        <p:spPr>
          <a:xfrm>
            <a:off x="4781550" y="2343150"/>
            <a:ext cx="53340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0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500" b="1">
                <a:solidFill>
                  <a:srgbClr val="1E252B"/>
                </a:solidFill>
                <a:latin typeface="Microsoft YaHei UI"/>
                <a:ea typeface="Microsoft YaHei UI"/>
                <a:cs typeface="Microsoft YaHei UI"/>
              </a:rPr>
              <a:t>为什么 ProofNet 是 Wu 之后必须讲的工作？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64E2A7D-1977-44D1-B2B9-0D56BF31DC8D}"/>
              </a:ext>
            </a:extLst>
          </p:cNvPr>
          <p:cNvSpPr>
            <a:spLocks noGrp="1"/>
          </p:cNvSpPr>
          <p:nvPr/>
        </p:nvSpPr>
        <p:spPr>
          <a:xfrm>
            <a:off x="4781550" y="2895600"/>
            <a:ext cx="838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对象变化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E29EBD-1247-4D67-8D57-F3A56D39DD85}"/>
              </a:ext>
            </a:extLst>
          </p:cNvPr>
          <p:cNvSpPr>
            <a:spLocks noGrp="1"/>
          </p:cNvSpPr>
          <p:nvPr/>
        </p:nvSpPr>
        <p:spPr>
          <a:xfrm>
            <a:off x="5810250" y="2876550"/>
            <a:ext cx="43243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从竞赛题转向分析、线性代数、抽象代数、拓扑等本科课程内容。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5F6498B-65EB-4CEC-A272-47C5A7FF3F1E}"/>
              </a:ext>
            </a:extLst>
          </p:cNvPr>
          <p:cNvSpPr>
            <a:spLocks noGrp="1"/>
          </p:cNvSpPr>
          <p:nvPr/>
        </p:nvSpPr>
        <p:spPr>
          <a:xfrm>
            <a:off x="4781550" y="3409950"/>
            <a:ext cx="838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形式语言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3F081E5-3891-4C41-A95A-A13095FCFE9C}"/>
              </a:ext>
            </a:extLst>
          </p:cNvPr>
          <p:cNvSpPr>
            <a:spLocks noGrp="1"/>
          </p:cNvSpPr>
          <p:nvPr/>
        </p:nvSpPr>
        <p:spPr>
          <a:xfrm>
            <a:off x="5810250" y="3390900"/>
            <a:ext cx="43243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使用 Lean 3 与 mathlib，而不是 Isabelle/HOL；更贴近后续 Lean 生态。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90B7F68-B8BF-4AD5-911D-DFD88B54F516}"/>
              </a:ext>
            </a:extLst>
          </p:cNvPr>
          <p:cNvSpPr>
            <a:spLocks noGrp="1"/>
          </p:cNvSpPr>
          <p:nvPr/>
        </p:nvSpPr>
        <p:spPr>
          <a:xfrm>
            <a:off x="4781550" y="3924300"/>
            <a:ext cx="838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任务扩展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434A578-0483-4F0D-9A78-A8F1AD00B554}"/>
              </a:ext>
            </a:extLst>
          </p:cNvPr>
          <p:cNvSpPr>
            <a:spLocks noGrp="1"/>
          </p:cNvSpPr>
          <p:nvPr/>
        </p:nvSpPr>
        <p:spPr>
          <a:xfrm>
            <a:off x="5810250" y="3905250"/>
            <a:ext cx="43243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同一数据集可支持 statement autoformalization、formal proving、informalization 和 proof autoformalization。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E74BBD0-A3F6-4746-882D-0D4AE68326DF}"/>
              </a:ext>
            </a:extLst>
          </p:cNvPr>
          <p:cNvSpPr>
            <a:spLocks noGrp="1"/>
          </p:cNvSpPr>
          <p:nvPr/>
        </p:nvSpPr>
        <p:spPr>
          <a:xfrm>
            <a:off x="4781550" y="4438650"/>
            <a:ext cx="8382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1088" b="1">
                <a:solidFill>
                  <a:srgbClr val="8B4A3A"/>
                </a:solidFill>
                <a:latin typeface="Microsoft YaHei UI"/>
                <a:ea typeface="Microsoft YaHei UI"/>
                <a:cs typeface="Microsoft YaHei UI"/>
              </a:rPr>
              <a:t>教学价值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63649FA-9A13-4D33-8816-07A9FB5809FB}"/>
              </a:ext>
            </a:extLst>
          </p:cNvPr>
          <p:cNvSpPr>
            <a:spLocks noGrp="1"/>
          </p:cNvSpPr>
          <p:nvPr/>
        </p:nvSpPr>
        <p:spPr>
          <a:xfrm>
            <a:off x="5810250" y="4419600"/>
            <a:ext cx="43243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9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98" b="0">
                <a:solidFill>
                  <a:srgbClr val="65717C"/>
                </a:solidFill>
                <a:latin typeface="Microsoft YaHei UI"/>
                <a:ea typeface="Microsoft YaHei UI"/>
                <a:cs typeface="Microsoft YaHei UI"/>
              </a:rPr>
              <a:t>听众可以把样本理解为“教材习题 + 标准证明 + Lean 命题”的对照表。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5FAF56A-4080-4DE9-9F19-60891B83543A}"/>
              </a:ext>
            </a:extLst>
          </p:cNvPr>
          <p:cNvSpPr>
            <a:spLocks noGrp="1"/>
          </p:cNvSpPr>
          <p:nvPr/>
        </p:nvSpPr>
        <p:spPr>
          <a:xfrm>
            <a:off x="514350" y="6238875"/>
            <a:ext cx="8096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13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Source: Azerbayev et al. 2023, arXiv:2302.12433; OpenReview ICLR 2024 submission.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44E06BB-4A05-40EA-ACD4-62FC1EA1459C}"/>
              </a:ext>
            </a:extLst>
          </p:cNvPr>
          <p:cNvSpPr>
            <a:spLocks noGrp="1"/>
          </p:cNvSpPr>
          <p:nvPr/>
        </p:nvSpPr>
        <p:spPr>
          <a:xfrm>
            <a:off x="514350" y="6534150"/>
            <a:ext cx="4953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75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AI4Math: Landscape, Breakthroughs, and Future Directions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4A77192-31BC-4F5D-8F24-6F5416C2C2B8}"/>
              </a:ext>
            </a:extLst>
          </p:cNvPr>
          <p:cNvSpPr>
            <a:spLocks noGrp="1"/>
          </p:cNvSpPr>
          <p:nvPr/>
        </p:nvSpPr>
        <p:spPr>
          <a:xfrm>
            <a:off x="11277600" y="6496050"/>
            <a:ext cx="381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defRPr>
            </a:pPr>
            <a:r>
              <a:rPr sz="900" b="0">
                <a:solidFill>
                  <a:srgbClr val="8B8178"/>
                </a:solidFill>
                <a:latin typeface="Microsoft YaHei UI"/>
                <a:ea typeface="Microsoft YaHei UI"/>
                <a:cs typeface="Microsoft YaHei UI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537966607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4385</Words>
  <Application>Microsoft Office PowerPoint</Application>
  <DocSecurity>0</DocSecurity>
  <PresentationFormat>宽屏</PresentationFormat>
  <Paragraphs>697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Microsoft YaHei UI</vt:lpstr>
      <vt:lpstr>Calibri</vt:lpstr>
      <vt:lpstr>Consolas</vt:lpstr>
      <vt:lpstr>ChatGPT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子铭 赵</cp:lastModifiedBy>
  <cp:revision>2</cp:revision>
  <dcterms:created xsi:type="dcterms:W3CDTF">2026-05-26T23:06:49Z</dcterms:created>
  <dcterms:modified xsi:type="dcterms:W3CDTF">2026-05-27T06:01:38Z</dcterms:modified>
</cp:coreProperties>
</file>